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Default Extension="mp4" ContentType="video/unknown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0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6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6" r:id="rId35"/>
    <p:sldId id="287" r:id="rId36"/>
    <p:sldId id="290" r:id="rId37"/>
    <p:sldId id="291" r:id="rId38"/>
    <p:sldId id="300" r:id="rId39"/>
    <p:sldId id="293" r:id="rId40"/>
    <p:sldId id="299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4" userDrawn="1">
          <p15:clr>
            <a:srgbClr val="A4A3A4"/>
          </p15:clr>
        </p15:guide>
        <p15:guide id="1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4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viewProps" Target="viewProps.xml"></Relationship><Relationship Id="rId43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03.png"></Relationship><Relationship Id="rId3" Type="http://schemas.openxmlformats.org/officeDocument/2006/relationships/image" Target="../media/image104.png"></Relationship><Relationship Id="rId4" Type="http://schemas.openxmlformats.org/officeDocument/2006/relationships/image" Target="../media/image105.png"></Relationship><Relationship Id="rId5" Type="http://schemas.openxmlformats.org/officeDocument/2006/relationships/image" Target="../media/image106.png"></Relationship><Relationship Id="rId6" Type="http://schemas.openxmlformats.org/officeDocument/2006/relationships/image" Target="../media/image107.png"></Relationship><Relationship Id="rId7" Type="http://schemas.openxmlformats.org/officeDocument/2006/relationships/image" Target="../media/image108.png"></Relationship><Relationship Id="rId8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09.png"></Relationship><Relationship Id="rId3" Type="http://schemas.openxmlformats.org/officeDocument/2006/relationships/image" Target="../media/image110.png"></Relationship><Relationship Id="rId4" Type="http://schemas.openxmlformats.org/officeDocument/2006/relationships/image" Target="../media/image111.png"></Relationship><Relationship Id="rId5" Type="http://schemas.openxmlformats.org/officeDocument/2006/relationships/image" Target="../media/image112.png"></Relationship><Relationship Id="rId6" Type="http://schemas.openxmlformats.org/officeDocument/2006/relationships/image" Target="../media/image113.png"></Relationship><Relationship Id="rId7" Type="http://schemas.openxmlformats.org/officeDocument/2006/relationships/image" Target="../media/image114.png"></Relationship><Relationship Id="rId8" Type="http://schemas.openxmlformats.org/officeDocument/2006/relationships/image" Target="../media/image115.png"></Relationship><Relationship Id="rId9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16.png"></Relationship><Relationship Id="rId3" Type="http://schemas.openxmlformats.org/officeDocument/2006/relationships/image" Target="../media/image117.png"></Relationship><Relationship Id="rId4" Type="http://schemas.openxmlformats.org/officeDocument/2006/relationships/image" Target="../media/image118.png"></Relationship><Relationship Id="rId5" Type="http://schemas.openxmlformats.org/officeDocument/2006/relationships/image" Target="../media/image119.png"></Relationship><Relationship Id="rId6" Type="http://schemas.openxmlformats.org/officeDocument/2006/relationships/image" Target="../media/image120.png"></Relationship><Relationship Id="rId7" Type="http://schemas.openxmlformats.org/officeDocument/2006/relationships/image" Target="../media/image121.png"></Relationship><Relationship Id="rId8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22.png"></Relationship><Relationship Id="rId3" Type="http://schemas.openxmlformats.org/officeDocument/2006/relationships/image" Target="../media/image123.png"></Relationship><Relationship Id="rId4" Type="http://schemas.openxmlformats.org/officeDocument/2006/relationships/image" Target="../media/image124.png"></Relationship><Relationship Id="rId5" Type="http://schemas.openxmlformats.org/officeDocument/2006/relationships/image" Target="../media/image125.png"></Relationship><Relationship Id="rId6" Type="http://schemas.openxmlformats.org/officeDocument/2006/relationships/image" Target="../media/image126.png"></Relationship><Relationship Id="rId7" Type="http://schemas.openxmlformats.org/officeDocument/2006/relationships/image" Target="../media/image127.png"></Relationship><Relationship Id="rId8" Type="http://schemas.openxmlformats.org/officeDocument/2006/relationships/image" Target="../media/image128.png"></Relationship><Relationship Id="rId9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29.png"></Relationship><Relationship Id="rId3" Type="http://schemas.openxmlformats.org/officeDocument/2006/relationships/image" Target="../media/image130.png"></Relationship><Relationship Id="rId4" Type="http://schemas.openxmlformats.org/officeDocument/2006/relationships/image" Target="../media/image131.png"></Relationship><Relationship Id="rId5" Type="http://schemas.openxmlformats.org/officeDocument/2006/relationships/image" Target="../media/image132.png"></Relationship><Relationship Id="rId6" Type="http://schemas.openxmlformats.org/officeDocument/2006/relationships/image" Target="../media/image133.png"></Relationship><Relationship Id="rId7" Type="http://schemas.openxmlformats.org/officeDocument/2006/relationships/image" Target="../media/image134.png"></Relationship><Relationship Id="rId8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135.png"></Relationship><Relationship Id="rId3" Type="http://schemas.openxmlformats.org/officeDocument/2006/relationships/image" Target="../media/image136.png"></Relationship><Relationship Id="rId4" Type="http://schemas.openxmlformats.org/officeDocument/2006/relationships/image" Target="../media/image137.png"></Relationship><Relationship Id="rId5" Type="http://schemas.openxmlformats.org/officeDocument/2006/relationships/image" Target="../media/image138.png"></Relationship><Relationship Id="rId6" Type="http://schemas.openxmlformats.org/officeDocument/2006/relationships/image" Target="../media/image139.png"></Relationship><Relationship Id="rId7" Type="http://schemas.openxmlformats.org/officeDocument/2006/relationships/image" Target="../media/image140.png"></Relationship><Relationship Id="rId8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41.png"></Relationship><Relationship Id="rId3" Type="http://schemas.openxmlformats.org/officeDocument/2006/relationships/image" Target="../media/image142.png"></Relationship><Relationship Id="rId4" Type="http://schemas.openxmlformats.org/officeDocument/2006/relationships/image" Target="../media/image143.png"></Relationship><Relationship Id="rId5" Type="http://schemas.openxmlformats.org/officeDocument/2006/relationships/image" Target="../media/image144.png"></Relationship><Relationship Id="rId6" Type="http://schemas.openxmlformats.org/officeDocument/2006/relationships/image" Target="../media/image145.png"></Relationship><Relationship Id="rId7" Type="http://schemas.openxmlformats.org/officeDocument/2006/relationships/image" Target="../media/image146.png"></Relationship><Relationship Id="rId8" Type="http://schemas.openxmlformats.org/officeDocument/2006/relationships/image" Target="../media/image147.png"></Relationship><Relationship Id="rId9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148.png"></Relationship><Relationship Id="rId3" Type="http://schemas.openxmlformats.org/officeDocument/2006/relationships/image" Target="../media/image149.png"></Relationship><Relationship Id="rId4" Type="http://schemas.openxmlformats.org/officeDocument/2006/relationships/image" Target="../media/image150.png"></Relationship><Relationship Id="rId5" Type="http://schemas.openxmlformats.org/officeDocument/2006/relationships/image" Target="../media/image151.png"></Relationship><Relationship Id="rId6" Type="http://schemas.openxmlformats.org/officeDocument/2006/relationships/image" Target="../media/image152.png"></Relationship><Relationship Id="rId7" Type="http://schemas.openxmlformats.org/officeDocument/2006/relationships/image" Target="../media/image153.png"></Relationship><Relationship Id="rId8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154.png"></Relationship><Relationship Id="rId3" Type="http://schemas.openxmlformats.org/officeDocument/2006/relationships/image" Target="../media/image155.png"></Relationship><Relationship Id="rId4" Type="http://schemas.openxmlformats.org/officeDocument/2006/relationships/image" Target="../media/image156.png"></Relationship><Relationship Id="rId5" Type="http://schemas.openxmlformats.org/officeDocument/2006/relationships/image" Target="../media/image157.png"></Relationship><Relationship Id="rId6" Type="http://schemas.openxmlformats.org/officeDocument/2006/relationships/image" Target="../media/image158.png"></Relationship><Relationship Id="rId7" Type="http://schemas.openxmlformats.org/officeDocument/2006/relationships/image" Target="../media/image159.png"></Relationship><Relationship Id="rId8" Type="http://schemas.openxmlformats.org/officeDocument/2006/relationships/image" Target="../media/image160.png"></Relationship><Relationship Id="rId9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61.png"></Relationship><Relationship Id="rId3" Type="http://schemas.openxmlformats.org/officeDocument/2006/relationships/image" Target="../media/image162.png"></Relationship><Relationship Id="rId4" Type="http://schemas.openxmlformats.org/officeDocument/2006/relationships/image" Target="../media/image163.png"></Relationship><Relationship Id="rId5" Type="http://schemas.openxmlformats.org/officeDocument/2006/relationships/image" Target="../media/image164.png"></Relationship><Relationship Id="rId6" Type="http://schemas.openxmlformats.org/officeDocument/2006/relationships/image" Target="../media/image165.png"></Relationship><Relationship Id="rId7" Type="http://schemas.openxmlformats.org/officeDocument/2006/relationships/image" Target="../media/image166.png"></Relationship><Relationship Id="rId8" Type="http://schemas.openxmlformats.org/officeDocument/2006/relationships/image" Target="../media/image167.png"></Relationship><Relationship Id="rId9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image" Target="../media/image5.png"></Relationship><Relationship Id="rId4" Type="http://schemas.openxmlformats.org/officeDocument/2006/relationships/image" Target="../media/image6.png"></Relationship><Relationship Id="rId5" Type="http://schemas.openxmlformats.org/officeDocument/2006/relationships/image" Target="../media/image7.png"></Relationship><Relationship Id="rId6" Type="http://schemas.openxmlformats.org/officeDocument/2006/relationships/image" Target="../media/image8.png"></Relationship><Relationship Id="rId7" Type="http://schemas.openxmlformats.org/officeDocument/2006/relationships/image" Target="../media/image9.png"></Relationship><Relationship Id="rId8" Type="http://schemas.openxmlformats.org/officeDocument/2006/relationships/image" Target="../media/image10.png"></Relationship><Relationship Id="rId9" Type="http://schemas.openxmlformats.org/officeDocument/2006/relationships/image" Target="../media/image11.png"></Relationship><Relationship Id="rId10" Type="http://schemas.openxmlformats.org/officeDocument/2006/relationships/image" Target="../media/image12.png"></Relationship><Relationship Id="rId11" Type="http://schemas.openxmlformats.org/officeDocument/2006/relationships/image" Target="../media/image13.png"></Relationship><Relationship Id="rId12" Type="http://schemas.openxmlformats.org/officeDocument/2006/relationships/image" Target="../media/image14.png"></Relationship><Relationship Id="rId13" Type="http://schemas.openxmlformats.org/officeDocument/2006/relationships/image" Target="../media/image15.png"></Relationship><Relationship Id="rId16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168.png"></Relationship><Relationship Id="rId3" Type="http://schemas.openxmlformats.org/officeDocument/2006/relationships/image" Target="../media/image169.png"></Relationship><Relationship Id="rId4" Type="http://schemas.openxmlformats.org/officeDocument/2006/relationships/image" Target="../media/image170.png"></Relationship><Relationship Id="rId5" Type="http://schemas.openxmlformats.org/officeDocument/2006/relationships/image" Target="../media/image171.png"></Relationship><Relationship Id="rId6" Type="http://schemas.openxmlformats.org/officeDocument/2006/relationships/image" Target="../media/image172.png"></Relationship><Relationship Id="rId7" Type="http://schemas.openxmlformats.org/officeDocument/2006/relationships/image" Target="../media/image173.png"></Relationship><Relationship Id="rId8" Type="http://schemas.openxmlformats.org/officeDocument/2006/relationships/image" Target="../media/image174.png"></Relationship><Relationship Id="rId9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206.png"></Relationship><Relationship Id="rId3" Type="http://schemas.openxmlformats.org/officeDocument/2006/relationships/image" Target="../media/image207.png"></Relationship><Relationship Id="rId4" Type="http://schemas.openxmlformats.org/officeDocument/2006/relationships/image" Target="../media/image208.png"></Relationship><Relationship Id="rId5" Type="http://schemas.openxmlformats.org/officeDocument/2006/relationships/image" Target="../media/image209.png"></Relationship><Relationship Id="rId6" Type="http://schemas.openxmlformats.org/officeDocument/2006/relationships/image" Target="../media/image210.png"></Relationship><Relationship Id="rId7" Type="http://schemas.openxmlformats.org/officeDocument/2006/relationships/image" Target="../media/image211.png"></Relationship><Relationship Id="rId8" Type="http://schemas.openxmlformats.org/officeDocument/2006/relationships/image" Target="../media/image212.png"></Relationship><Relationship Id="rId9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213.png"></Relationship><Relationship Id="rId3" Type="http://schemas.openxmlformats.org/officeDocument/2006/relationships/image" Target="../media/image214.png"></Relationship><Relationship Id="rId4" Type="http://schemas.openxmlformats.org/officeDocument/2006/relationships/image" Target="../media/image215.png"></Relationship><Relationship Id="rId5" Type="http://schemas.openxmlformats.org/officeDocument/2006/relationships/image" Target="../media/image216.png"></Relationship><Relationship Id="rId6" Type="http://schemas.openxmlformats.org/officeDocument/2006/relationships/image" Target="../media/image217.png"></Relationship><Relationship Id="rId7" Type="http://schemas.openxmlformats.org/officeDocument/2006/relationships/image" Target="../media/image218.png"></Relationship><Relationship Id="rId8" Type="http://schemas.openxmlformats.org/officeDocument/2006/relationships/image" Target="../media/image219.png"></Relationship><Relationship Id="rId9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234.png"></Relationship><Relationship Id="rId3" Type="http://schemas.openxmlformats.org/officeDocument/2006/relationships/image" Target="../media/image235.png"></Relationship><Relationship Id="rId4" Type="http://schemas.openxmlformats.org/officeDocument/2006/relationships/image" Target="../media/image236.png"></Relationship><Relationship Id="rId5" Type="http://schemas.openxmlformats.org/officeDocument/2006/relationships/image" Target="../media/image237.png"></Relationship><Relationship Id="rId6" Type="http://schemas.openxmlformats.org/officeDocument/2006/relationships/image" Target="../media/image238.png"></Relationship><Relationship Id="rId7" Type="http://schemas.openxmlformats.org/officeDocument/2006/relationships/image" Target="../media/image239.png"></Relationship><Relationship Id="rId8" Type="http://schemas.openxmlformats.org/officeDocument/2006/relationships/image" Target="../media/image240.png"></Relationship><Relationship Id="rId9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241.png"></Relationship><Relationship Id="rId3" Type="http://schemas.openxmlformats.org/officeDocument/2006/relationships/image" Target="../media/image242.png"></Relationship><Relationship Id="rId4" Type="http://schemas.openxmlformats.org/officeDocument/2006/relationships/image" Target="../media/image243.png"></Relationship><Relationship Id="rId5" Type="http://schemas.openxmlformats.org/officeDocument/2006/relationships/image" Target="../media/image244.png"></Relationship><Relationship Id="rId6" Type="http://schemas.openxmlformats.org/officeDocument/2006/relationships/image" Target="../media/image245.png"></Relationship><Relationship Id="rId7" Type="http://schemas.openxmlformats.org/officeDocument/2006/relationships/image" Target="../media/image246.png"></Relationship><Relationship Id="rId8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74903110041.png"></Relationship><Relationship Id="rId3" Type="http://schemas.openxmlformats.org/officeDocument/2006/relationships/video" Target="../media/media116976964.mp4"></Relationship><Relationship Id="rId4" Type="http://schemas.microsoft.com/office/2007/relationships/media" Target="../media/media116976964.mp4"></Relationship><Relationship Id="rId5" Type="http://schemas.openxmlformats.org/officeDocument/2006/relationships/image" Target="../media/image241.png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253.png"></Relationship><Relationship Id="rId3" Type="http://schemas.openxmlformats.org/officeDocument/2006/relationships/image" Target="../media/image254.png"></Relationship><Relationship Id="rId4" Type="http://schemas.openxmlformats.org/officeDocument/2006/relationships/image" Target="../media/image255.png"></Relationship><Relationship Id="rId5" Type="http://schemas.openxmlformats.org/officeDocument/2006/relationships/image" Target="../media/image256.png"></Relationship><Relationship Id="rId6" Type="http://schemas.openxmlformats.org/officeDocument/2006/relationships/image" Target="../media/image257.png"></Relationship><Relationship Id="rId7" Type="http://schemas.openxmlformats.org/officeDocument/2006/relationships/image" Target="../media/image258.png"></Relationship><Relationship Id="rId8" Type="http://schemas.openxmlformats.org/officeDocument/2006/relationships/image" Target="../media/image259.png"></Relationship><Relationship Id="rId9" Type="http://schemas.openxmlformats.org/officeDocument/2006/relationships/slideLayout" Target="../slideLayouts/slideLayout1.xml"></Relationship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/Relationships>
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8.png"></Relationship><Relationship Id="rId3" Type="http://schemas.openxmlformats.org/officeDocument/2006/relationships/image" Target="../media/image19.png"></Relationship><Relationship Id="rId4" Type="http://schemas.openxmlformats.org/officeDocument/2006/relationships/image" Target="../media/image7.png"></Relationship><Relationship Id="rId5" Type="http://schemas.openxmlformats.org/officeDocument/2006/relationships/image" Target="../media/image6.png"></Relationship><Relationship Id="rId6" Type="http://schemas.openxmlformats.org/officeDocument/2006/relationships/slideLayout" Target="../slideLayouts/slideLayout1.xml"></Relationship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/Relationships>
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32.png"></Relationship><Relationship Id="rId3" Type="http://schemas.openxmlformats.org/officeDocument/2006/relationships/image" Target="../media/image33.png"></Relationship><Relationship Id="rId4" Type="http://schemas.openxmlformats.org/officeDocument/2006/relationships/image" Target="../media/image34.png"></Relationship><Relationship Id="rId5" Type="http://schemas.openxmlformats.org/officeDocument/2006/relationships/image" Target="../media/image35.png"></Relationship><Relationship Id="rId6" Type="http://schemas.openxmlformats.org/officeDocument/2006/relationships/image" Target="../media/image36.png"></Relationship><Relationship Id="rId9" Type="http://schemas.openxmlformats.org/officeDocument/2006/relationships/image" Target="../media/image39.png"></Relationship><Relationship Id="rId10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40.png"></Relationship><Relationship Id="rId3" Type="http://schemas.openxmlformats.org/officeDocument/2006/relationships/image" Target="../media/image41.png"></Relationship><Relationship Id="rId4" Type="http://schemas.openxmlformats.org/officeDocument/2006/relationships/image" Target="../media/image42.png"></Relationship><Relationship Id="rId5" Type="http://schemas.openxmlformats.org/officeDocument/2006/relationships/image" Target="../media/image43.png"></Relationship><Relationship Id="rId6" Type="http://schemas.openxmlformats.org/officeDocument/2006/relationships/image" Target="../media/image44.png"></Relationship><Relationship Id="rId7" Type="http://schemas.openxmlformats.org/officeDocument/2006/relationships/image" Target="../media/image45.png"></Relationship><Relationship Id="rId8" Type="http://schemas.openxmlformats.org/officeDocument/2006/relationships/image" Target="../media/image46.png"></Relationship><Relationship Id="rId9" Type="http://schemas.openxmlformats.org/officeDocument/2006/relationships/image" Target="../media/image47.png"></Relationship><Relationship Id="rId10" Type="http://schemas.openxmlformats.org/officeDocument/2006/relationships/slideLayout" Target="../slideLayouts/slideLayout1.xml"></Relationship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/Relationships>
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76.png"></Relationship><Relationship Id="rId3" Type="http://schemas.openxmlformats.org/officeDocument/2006/relationships/image" Target="../media/image77.png"></Relationship><Relationship Id="rId4" Type="http://schemas.openxmlformats.org/officeDocument/2006/relationships/image" Target="../media/image78.png"></Relationship><Relationship Id="rId5" Type="http://schemas.openxmlformats.org/officeDocument/2006/relationships/image" Target="../media/image79.png"></Relationship><Relationship Id="rId6" Type="http://schemas.openxmlformats.org/officeDocument/2006/relationships/image" Target="../media/image80.png"></Relationship><Relationship Id="rId7" Type="http://schemas.openxmlformats.org/officeDocument/2006/relationships/image" Target="../media/image81.png"></Relationship><Relationship Id="rId8" Type="http://schemas.openxmlformats.org/officeDocument/2006/relationships/image" Target="../media/image82.png"></Relationship><Relationship Id="rId9" Type="http://schemas.openxmlformats.org/officeDocument/2006/relationships/image" Target="../media/image86.png"></Relationship><Relationship Id="rId10" Type="http://schemas.openxmlformats.org/officeDocument/2006/relationships/image" Target="../media/image87.png"></Relationship><Relationship Id="rId11" Type="http://schemas.openxmlformats.org/officeDocument/2006/relationships/image" Target="../media/image88.png"></Relationship><Relationship Id="rId12" Type="http://schemas.openxmlformats.org/officeDocument/2006/relationships/image" Target="../media/image8.png"></Relationship><Relationship Id="rId13" Type="http://schemas.openxmlformats.org/officeDocument/2006/relationships/image" Target="../media/image9.png"></Relationship><Relationship Id="rId14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96.png"></Relationship><Relationship Id="rId3" Type="http://schemas.openxmlformats.org/officeDocument/2006/relationships/image" Target="../media/image97.png"></Relationship><Relationship Id="rId4" Type="http://schemas.openxmlformats.org/officeDocument/2006/relationships/image" Target="../media/image98.png"></Relationship><Relationship Id="rId5" Type="http://schemas.openxmlformats.org/officeDocument/2006/relationships/image" Target="../media/image99.png"></Relationship><Relationship Id="rId6" Type="http://schemas.openxmlformats.org/officeDocument/2006/relationships/image" Target="../media/image100.png"></Relationship><Relationship Id="rId7" Type="http://schemas.openxmlformats.org/officeDocument/2006/relationships/image" Target="../media/image101.png"></Relationship><Relationship Id="rId8" Type="http://schemas.openxmlformats.org/officeDocument/2006/relationships/image" Target="../media/image102.png"></Relationship><Relationship Id="rId9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 rot="0">
            <a:off x="-6350" y="4912995"/>
            <a:ext cx="15662275" cy="8915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sz="5200">
                <a:solidFill>
                  <a:srgbClr val="444444"/>
                </a:solidFill>
                <a:latin typeface="Pretendard" charset="0"/>
                <a:cs typeface="Pretendard" charset="0"/>
              </a:rPr>
              <a:t>   버스 정류장 실시간 정보 안내 시스템</a:t>
            </a:r>
            <a:endParaRPr lang="ko-KR" altLang="en-US" sz="520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819785" y="6298565"/>
            <a:ext cx="12454255" cy="6305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 sz="350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9785" y="664845"/>
            <a:ext cx="7798435" cy="46101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24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2023-07-2</a:t>
            </a:r>
            <a:r>
              <a:rPr lang="ko-KR" sz="24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7</a:t>
            </a:r>
            <a:r>
              <a:rPr lang="en-US" sz="24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 ~ 2023-08-04</a:t>
            </a:r>
            <a:endParaRPr lang="ko-KR" altLang="en-US" sz="24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 rot="0">
            <a:off x="822960" y="2638425"/>
            <a:ext cx="11704955" cy="12915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r>
              <a:rPr lang="en-US" sz="6000">
                <a:solidFill>
                  <a:srgbClr val="000000"/>
                </a:solidFill>
                <a:latin typeface="Pretendard ExtraBold" charset="0"/>
                <a:cs typeface="Pretendard ExtraBold" charset="0"/>
              </a:rPr>
              <a:t>그룹 : HCBUS</a:t>
            </a:r>
            <a:r>
              <a:rPr lang="ko-KR" sz="6000">
                <a:solidFill>
                  <a:srgbClr val="000000"/>
                </a:solidFill>
                <a:latin typeface="Pretendard ExtraBold" charset="0"/>
                <a:cs typeface="Pretendard ExtraBold" charset="0"/>
              </a:rPr>
              <a:t> </a:t>
            </a:r>
            <a:r>
              <a:rPr lang="en-US" sz="6000">
                <a:solidFill>
                  <a:srgbClr val="000000"/>
                </a:solidFill>
                <a:latin typeface="Pretendard ExtraBold" charset="0"/>
                <a:cs typeface="Pretendard ExtraBold" charset="0"/>
              </a:rPr>
              <a:t>PROJECT</a:t>
            </a:r>
            <a:endParaRPr lang="ko-KR" altLang="en-US" sz="6000">
              <a:solidFill>
                <a:srgbClr val="000000"/>
              </a:solidFill>
              <a:latin typeface="Pretendard ExtraBold" charset="0"/>
              <a:cs typeface="Pretendard ExtraBold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71020" y="2125980"/>
            <a:ext cx="6380480" cy="5694045"/>
            <a:chOff x="11971020" y="2125980"/>
            <a:chExt cx="6380480" cy="56940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1971020" y="2125980"/>
              <a:ext cx="6381115" cy="5694680"/>
            </a:xfrm>
            <a:prstGeom prst="rect"/>
            <a:noFill/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624695"/>
            <a:ext cx="13757275" cy="553085"/>
            <a:chOff x="819785" y="9624695"/>
            <a:chExt cx="13757275" cy="553085"/>
          </a:xfrm>
        </p:grpSpPr>
        <p:sp>
          <p:nvSpPr>
            <p:cNvPr id="13" name="Object 13"/>
            <p:cNvSpPr txBox="1">
              <a:spLocks/>
            </p:cNvSpPr>
            <p:nvPr/>
          </p:nvSpPr>
          <p:spPr>
            <a:xfrm rot="0">
              <a:off x="819785" y="9624695"/>
              <a:ext cx="4731385" cy="35750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sz="1300">
                  <a:solidFill>
                    <a:srgbClr val="444444"/>
                  </a:solidFill>
                  <a:latin typeface="Pretendard" charset="0"/>
                  <a:cs typeface="Pretendard" charset="0"/>
                </a:rPr>
                <a:t>한가람 IT 센터 스마트 팩토리 교육</a:t>
              </a:r>
              <a:endParaRPr lang="ko-KR" altLang="en-US" sz="1300">
                <a:solidFill>
                  <a:srgbClr val="444444"/>
                </a:solidFill>
                <a:latin typeface="Pretendard" charset="0"/>
                <a:cs typeface="Pretendard" charset="0"/>
              </a:endParaRPr>
            </a:p>
          </p:txBody>
        </p:sp>
        <p:sp>
          <p:nvSpPr>
            <p:cNvPr id="14" name="Object 14"/>
            <p:cNvSpPr txBox="1">
              <a:spLocks/>
            </p:cNvSpPr>
            <p:nvPr/>
          </p:nvSpPr>
          <p:spPr>
            <a:xfrm rot="0">
              <a:off x="3708400" y="9624695"/>
              <a:ext cx="10869295" cy="55372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 sz="3000">
                <a:solidFill>
                  <a:srgbClr val="000000"/>
                </a:solidFill>
                <a:latin typeface="Noto Sans CJK KR Regular" charset="0"/>
                <a:cs typeface="Noto Sans CJK KR Regular" charset="0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381125"/>
            <a:ext cx="18272760" cy="8904605"/>
            <a:chOff x="0" y="1381125"/>
            <a:chExt cx="18272760" cy="89046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81125"/>
              <a:ext cx="18272760" cy="89046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15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381125"/>
            <a:ext cx="18272760" cy="8904605"/>
            <a:chOff x="0" y="1381125"/>
            <a:chExt cx="18272760" cy="89046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81125"/>
              <a:ext cx="18272760" cy="89046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51990" y="4091305"/>
            <a:ext cx="1353185" cy="411480"/>
            <a:chOff x="1951990" y="4091305"/>
            <a:chExt cx="1353185" cy="4114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1990" y="4091305"/>
              <a:ext cx="1353185" cy="41148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16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381125"/>
            <a:ext cx="18272760" cy="8904605"/>
            <a:chOff x="0" y="1381125"/>
            <a:chExt cx="18272760" cy="89046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81125"/>
              <a:ext cx="18272760" cy="89046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17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256665"/>
            <a:ext cx="18304510" cy="9048115"/>
            <a:chOff x="0" y="1256665"/>
            <a:chExt cx="18304510" cy="90481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56665"/>
              <a:ext cx="18304510" cy="9048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15325" y="9786620"/>
            <a:ext cx="1466850" cy="499110"/>
            <a:chOff x="8315325" y="9786620"/>
            <a:chExt cx="1466850" cy="4991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5325" y="9786620"/>
              <a:ext cx="1466850" cy="49911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18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256665"/>
            <a:ext cx="18304510" cy="9048115"/>
            <a:chOff x="0" y="1256665"/>
            <a:chExt cx="18304510" cy="90481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56665"/>
              <a:ext cx="18304510" cy="9048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19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256665"/>
            <a:ext cx="18304510" cy="9048115"/>
            <a:chOff x="0" y="1256665"/>
            <a:chExt cx="18304510" cy="90481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56665"/>
              <a:ext cx="18304510" cy="9048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256665"/>
            <a:ext cx="18304510" cy="9048115"/>
            <a:chOff x="0" y="1256665"/>
            <a:chExt cx="18304510" cy="90481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56665"/>
              <a:ext cx="18304510" cy="9048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9580" y="8453120"/>
            <a:ext cx="1414780" cy="694055"/>
            <a:chOff x="1719580" y="8453120"/>
            <a:chExt cx="1414780" cy="6940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9580" y="8453120"/>
              <a:ext cx="1414780" cy="69405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21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256665"/>
            <a:ext cx="18304510" cy="8990965"/>
            <a:chOff x="0" y="1256665"/>
            <a:chExt cx="18304510" cy="89909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56665"/>
              <a:ext cx="18304510" cy="8990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22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256665"/>
            <a:ext cx="18304510" cy="8990965"/>
            <a:chOff x="0" y="1256665"/>
            <a:chExt cx="18304510" cy="89909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56665"/>
              <a:ext cx="18304510" cy="89909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15325" y="9667240"/>
            <a:ext cx="1508760" cy="618490"/>
            <a:chOff x="8315325" y="9667240"/>
            <a:chExt cx="1508760" cy="6184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5325" y="9667240"/>
              <a:ext cx="1508760" cy="61849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23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54480"/>
            <a:ext cx="18272760" cy="8731250"/>
            <a:chOff x="0" y="1554480"/>
            <a:chExt cx="18272760" cy="8731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54480"/>
              <a:ext cx="18272760" cy="8731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24725" y="8604885"/>
            <a:ext cx="3009265" cy="932815"/>
            <a:chOff x="7324725" y="8604885"/>
            <a:chExt cx="3009265" cy="932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24725" y="8604885"/>
              <a:ext cx="3009265" cy="93281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정류장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045" y="312420"/>
            <a:ext cx="8058150" cy="107505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-100" kern="0" dirty="0" smtClean="0">
                <a:solidFill>
                  <a:srgbClr val="f2f3f6"/>
                </a:solidFill>
                <a:latin typeface="Pretendard SemiBold" pitchFamily="34" charset="0"/>
                <a:cs typeface="Pretendard SemiBold" pitchFamily="34" charset="0"/>
              </a:rPr>
              <a:t>목차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5045" y="2046605"/>
            <a:ext cx="5128260" cy="980440"/>
            <a:chOff x="995045" y="2046605"/>
            <a:chExt cx="5128260" cy="98044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95045" y="2046605"/>
              <a:ext cx="5128260" cy="980440"/>
              <a:chOff x="995045" y="2046605"/>
              <a:chExt cx="5128260" cy="98044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5045" y="2046605"/>
                <a:ext cx="5128260" cy="980440"/>
              </a:xfrm>
              <a:prstGeom prst="rect">
                <a:avLst/>
              </a:prstGeom>
            </p:spPr>
          </p:pic>
        </p:grpSp>
        <p:sp>
          <p:nvSpPr>
            <p:cNvPr id="20" name="Object 20"/>
            <p:cNvSpPr txBox="1"/>
            <p:nvPr/>
          </p:nvSpPr>
          <p:spPr>
            <a:xfrm>
              <a:off x="1005840" y="2208530"/>
              <a:ext cx="1357630" cy="97917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3700" dirty="0" smtClean="0">
                  <a:solidFill>
                    <a:srgbClr val="00aaca"/>
                  </a:solidFill>
                  <a:latin typeface="Pretendard SemiBold" pitchFamily="34" charset="0"/>
                  <a:cs typeface="Pretendard SemiBold" pitchFamily="34" charset="0"/>
                </a:rPr>
                <a:t>01</a:t>
              </a:r>
              <a:endParaRPr lang="en-US" dirty="0"/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1378585" y="2318385"/>
              <a:ext cx="5249545" cy="66675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프로젝트 개요</a:t>
              </a:r>
              <a:endParaRPr lang="en-US" dirty="0"/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6578600" y="2046605"/>
            <a:ext cx="5128260" cy="980440"/>
            <a:chOff x="6578600" y="2046605"/>
            <a:chExt cx="5128260" cy="98044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578600" y="2046605"/>
              <a:ext cx="5128260" cy="980440"/>
              <a:chOff x="6578600" y="2046605"/>
              <a:chExt cx="5128260" cy="98044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78600" y="2046605"/>
                <a:ext cx="5128260" cy="980440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6589395" y="2208530"/>
              <a:ext cx="1357630" cy="99822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3700" dirty="0" smtClean="0">
                  <a:solidFill>
                    <a:srgbClr val="18aaaa"/>
                  </a:solidFill>
                  <a:latin typeface="Pretendard SemiBold" pitchFamily="34" charset="0"/>
                  <a:cs typeface="Pretendard SemiBold" pitchFamily="34" charset="0"/>
                </a:rPr>
                <a:t>02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6962140" y="2318385"/>
              <a:ext cx="5249545" cy="66675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프로젝트 팀 운영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2162155" y="2046605"/>
            <a:ext cx="5128260" cy="980440"/>
            <a:chOff x="12162155" y="2046605"/>
            <a:chExt cx="5128260" cy="9804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62155" y="2046605"/>
              <a:ext cx="5128260" cy="980440"/>
              <a:chOff x="12162155" y="2046605"/>
              <a:chExt cx="5128260" cy="98044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2155" y="2046605"/>
                <a:ext cx="5128260" cy="980440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12172950" y="2208530"/>
              <a:ext cx="1357630" cy="99822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3700" dirty="0" smtClean="0">
                  <a:solidFill>
                    <a:srgbClr val="07b797"/>
                  </a:solidFill>
                  <a:latin typeface="Pretendard SemiBold" pitchFamily="34" charset="0"/>
                  <a:cs typeface="Pretendard SemiBold" pitchFamily="34" charset="0"/>
                </a:rPr>
                <a:t>03</a:t>
              </a:r>
              <a:endParaRPr lang="en-US" dirty="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12545695" y="2318385"/>
              <a:ext cx="5249545" cy="66675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프로젝트 주제</a:t>
              </a:r>
              <a:endParaRPr lang="en-US" dirty="0"/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995045" y="3928110"/>
            <a:ext cx="5128260" cy="980440"/>
            <a:chOff x="995045" y="3928110"/>
            <a:chExt cx="5128260" cy="98044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95045" y="3928110"/>
              <a:ext cx="5128260" cy="980440"/>
              <a:chOff x="995045" y="3928110"/>
              <a:chExt cx="5128260" cy="98044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5045" y="3928110"/>
                <a:ext cx="5128260" cy="980440"/>
              </a:xfrm>
              <a:prstGeom prst="rect">
                <a:avLst/>
              </a:prstGeom>
            </p:spPr>
          </p:pic>
        </p:grpSp>
        <p:sp>
          <p:nvSpPr>
            <p:cNvPr id="41" name="Object 41"/>
            <p:cNvSpPr txBox="1"/>
            <p:nvPr/>
          </p:nvSpPr>
          <p:spPr>
            <a:xfrm>
              <a:off x="1005840" y="4089400"/>
              <a:ext cx="1357630" cy="975995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3700" dirty="0" smtClean="0">
                  <a:solidFill>
                    <a:srgbClr val="00aaca"/>
                  </a:solidFill>
                  <a:latin typeface="Pretendard SemiBold" pitchFamily="34" charset="0"/>
                  <a:cs typeface="Pretendard SemiBold" pitchFamily="34" charset="0"/>
                </a:rPr>
                <a:t>04</a:t>
              </a:r>
              <a:endParaRPr lang="en-US" dirty="0"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1378585" y="4199890"/>
              <a:ext cx="5249545" cy="66040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프로젝트 구축 이점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6578600" y="3928110"/>
            <a:ext cx="5128260" cy="980440"/>
            <a:chOff x="6578600" y="3928110"/>
            <a:chExt cx="5128260" cy="98044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578600" y="3928110"/>
              <a:ext cx="5128260" cy="980440"/>
              <a:chOff x="6578600" y="3928110"/>
              <a:chExt cx="5128260" cy="98044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78600" y="3928110"/>
                <a:ext cx="5128260" cy="980440"/>
              </a:xfrm>
              <a:prstGeom prst="rect">
                <a:avLst/>
              </a:prstGeom>
            </p:spPr>
          </p:pic>
        </p:grpSp>
        <p:sp>
          <p:nvSpPr>
            <p:cNvPr id="48" name="Object 48"/>
            <p:cNvSpPr txBox="1"/>
            <p:nvPr/>
          </p:nvSpPr>
          <p:spPr>
            <a:xfrm>
              <a:off x="6589395" y="4089400"/>
              <a:ext cx="1357630" cy="975995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3700" dirty="0" smtClean="0">
                  <a:solidFill>
                    <a:srgbClr val="18aaaa"/>
                  </a:solidFill>
                  <a:latin typeface="Pretendard SemiBold" pitchFamily="34" charset="0"/>
                  <a:cs typeface="Pretendard SemiBold" pitchFamily="34" charset="0"/>
                </a:rPr>
                <a:t>05</a:t>
              </a:r>
              <a:endParaRPr lang="en-US" dirty="0"/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6962140" y="4199890"/>
              <a:ext cx="5249545" cy="66040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개발 스택</a:t>
              </a:r>
              <a:endParaRPr lang="en-US" dirty="0"/>
            </a:p>
          </p:txBody>
        </p:sp>
      </p:grpSp>
      <p:grpSp>
        <p:nvGrpSpPr>
          <p:cNvPr id="1015" name="그룹 1015"/>
          <p:cNvGrpSpPr/>
          <p:nvPr/>
        </p:nvGrpSpPr>
        <p:grpSpPr>
          <a:xfrm>
            <a:off x="12162155" y="3825240"/>
            <a:ext cx="5633085" cy="1137920"/>
            <a:chOff x="12162155" y="3825240"/>
            <a:chExt cx="5633085" cy="113792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162155" y="3825240"/>
              <a:ext cx="5128260" cy="980440"/>
              <a:chOff x="12162155" y="3825240"/>
              <a:chExt cx="5128260" cy="980440"/>
            </a:xfrm>
          </p:grpSpPr>
          <p:pic>
            <p:nvPicPr>
              <p:cNvPr id="53" name="Object 52" descr="C:/Users/admin/AppData/Roaming/PolarisOffice/ETemp/5276_20564616/image13.png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2162155" y="3825240"/>
                <a:ext cx="5128895" cy="981075"/>
              </a:xfrm>
              <a:prstGeom prst="rect"/>
              <a:noFill/>
            </p:spPr>
          </p:pic>
        </p:grpSp>
        <p:sp>
          <p:nvSpPr>
            <p:cNvPr id="55" name="Object 55"/>
            <p:cNvSpPr txBox="1">
              <a:spLocks/>
            </p:cNvSpPr>
            <p:nvPr/>
          </p:nvSpPr>
          <p:spPr>
            <a:xfrm rot="0">
              <a:off x="12172950" y="3987165"/>
              <a:ext cx="1358265" cy="97663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07B797"/>
                  </a:solidFill>
                  <a:latin typeface="Pretendard SemiBold" charset="0"/>
                  <a:cs typeface="Pretendard SemiBold" charset="0"/>
                </a:rPr>
                <a:t>06</a:t>
              </a:r>
              <a:endParaRPr lang="ko-KR" altLang="en-US" sz="3700">
                <a:solidFill>
                  <a:srgbClr val="07B797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56" name="Object 56"/>
            <p:cNvSpPr txBox="1">
              <a:spLocks/>
            </p:cNvSpPr>
            <p:nvPr/>
          </p:nvSpPr>
          <p:spPr>
            <a:xfrm rot="0">
              <a:off x="12545695" y="4097020"/>
              <a:ext cx="5250180" cy="47688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시스템 흐름도 및 주요 화면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grpSp>
        <p:nvGrpSpPr>
          <p:cNvPr id="1017" name="그룹 1017"/>
          <p:cNvGrpSpPr/>
          <p:nvPr/>
        </p:nvGrpSpPr>
        <p:grpSpPr>
          <a:xfrm>
            <a:off x="995045" y="5932805"/>
            <a:ext cx="5633085" cy="1144905"/>
            <a:chOff x="995045" y="5932805"/>
            <a:chExt cx="5633085" cy="114490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95045" y="5932805"/>
              <a:ext cx="5128260" cy="980440"/>
              <a:chOff x="995045" y="5932805"/>
              <a:chExt cx="5128260" cy="980440"/>
            </a:xfrm>
          </p:grpSpPr>
          <p:pic>
            <p:nvPicPr>
              <p:cNvPr id="60" name="Object 59" descr="C:/Users/admin/AppData/Roaming/PolarisOffice/ETemp/5276_20564616/image14.png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995045" y="5932805"/>
                <a:ext cx="5128895" cy="981075"/>
              </a:xfrm>
              <a:prstGeom prst="rect"/>
              <a:noFill/>
            </p:spPr>
          </p:pic>
        </p:grpSp>
        <p:sp>
          <p:nvSpPr>
            <p:cNvPr id="62" name="Object 62"/>
            <p:cNvSpPr txBox="1">
              <a:spLocks/>
            </p:cNvSpPr>
            <p:nvPr/>
          </p:nvSpPr>
          <p:spPr>
            <a:xfrm rot="0">
              <a:off x="1005840" y="6094095"/>
              <a:ext cx="1358265" cy="98425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00AACA"/>
                  </a:solidFill>
                  <a:latin typeface="Pretendard SemiBold" charset="0"/>
                  <a:cs typeface="Pretendard SemiBold" charset="0"/>
                </a:rPr>
                <a:t>07</a:t>
              </a:r>
              <a:endParaRPr lang="ko-KR" altLang="en-US" sz="3700">
                <a:solidFill>
                  <a:srgbClr val="00AACA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63" name="Object 63"/>
            <p:cNvSpPr txBox="1">
              <a:spLocks/>
            </p:cNvSpPr>
            <p:nvPr/>
          </p:nvSpPr>
          <p:spPr>
            <a:xfrm rot="0">
              <a:off x="1378585" y="6204585"/>
              <a:ext cx="5250180" cy="47688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시스템 시연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grpSp>
        <p:nvGrpSpPr>
          <p:cNvPr id="1019" name="그룹 1019"/>
          <p:cNvGrpSpPr/>
          <p:nvPr/>
        </p:nvGrpSpPr>
        <p:grpSpPr>
          <a:xfrm>
            <a:off x="6578600" y="5932805"/>
            <a:ext cx="5633085" cy="1144905"/>
            <a:chOff x="6578600" y="5932805"/>
            <a:chExt cx="5633085" cy="114490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578600" y="5932805"/>
              <a:ext cx="5128260" cy="980440"/>
              <a:chOff x="6578600" y="5932805"/>
              <a:chExt cx="5128260" cy="980440"/>
            </a:xfrm>
          </p:grpSpPr>
          <p:pic>
            <p:nvPicPr>
              <p:cNvPr id="67" name="Object 66" descr="C:/Users/admin/AppData/Roaming/PolarisOffice/ETemp/5276_20564616/image15.png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6578600" y="5932805"/>
                <a:ext cx="5128895" cy="981075"/>
              </a:xfrm>
              <a:prstGeom prst="rect"/>
              <a:noFill/>
            </p:spPr>
          </p:pic>
        </p:grpSp>
        <p:sp>
          <p:nvSpPr>
            <p:cNvPr id="69" name="Object 69"/>
            <p:cNvSpPr txBox="1">
              <a:spLocks/>
            </p:cNvSpPr>
            <p:nvPr/>
          </p:nvSpPr>
          <p:spPr>
            <a:xfrm rot="0">
              <a:off x="6589395" y="6094095"/>
              <a:ext cx="1358265" cy="98425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00AACA"/>
                  </a:solidFill>
                  <a:latin typeface="Pretendard SemiBold" charset="0"/>
                  <a:cs typeface="Pretendard SemiBold" charset="0"/>
                </a:rPr>
                <a:t>08</a:t>
              </a:r>
              <a:endParaRPr lang="ko-KR" altLang="en-US" sz="3700">
                <a:solidFill>
                  <a:srgbClr val="00AACA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70" name="Object 70"/>
            <p:cNvSpPr txBox="1">
              <a:spLocks/>
            </p:cNvSpPr>
            <p:nvPr/>
          </p:nvSpPr>
          <p:spPr>
            <a:xfrm rot="0">
              <a:off x="6962140" y="6204585"/>
              <a:ext cx="5250180" cy="47688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시연 후 느낀점 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54480"/>
            <a:ext cx="18272760" cy="8731250"/>
            <a:chOff x="0" y="1554480"/>
            <a:chExt cx="18272760" cy="8731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54480"/>
              <a:ext cx="18272760" cy="8731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91510" y="1381125"/>
            <a:ext cx="848995" cy="814070"/>
            <a:chOff x="3191510" y="1381125"/>
            <a:chExt cx="848995" cy="8140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1510" y="1381125"/>
              <a:ext cx="848995" cy="81407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25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정류장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9785" y="1554480"/>
            <a:ext cx="18272760" cy="8731250"/>
            <a:chOff x="819785" y="1554480"/>
            <a:chExt cx="18272760" cy="8731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785" y="1554480"/>
              <a:ext cx="18272760" cy="8731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02705" y="3882390"/>
            <a:ext cx="2808605" cy="932815"/>
            <a:chOff x="6402705" y="3882390"/>
            <a:chExt cx="2808605" cy="932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2705" y="3882390"/>
              <a:ext cx="2808605" cy="93281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31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정류장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400" y="1645920"/>
            <a:ext cx="19003645" cy="8731250"/>
            <a:chOff x="25400" y="1645920"/>
            <a:chExt cx="19003645" cy="8731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400" y="1645920"/>
              <a:ext cx="19003645" cy="8731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7765" y="5881370"/>
            <a:ext cx="8699500" cy="45720"/>
            <a:chOff x="13867765" y="5881370"/>
            <a:chExt cx="8699500" cy="457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3867765" y="5881370"/>
              <a:ext cx="8699500" cy="4572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32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정류장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54480"/>
            <a:ext cx="19003645" cy="8731250"/>
            <a:chOff x="0" y="1554480"/>
            <a:chExt cx="19003645" cy="8731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54480"/>
              <a:ext cx="19003645" cy="8731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66710" y="1381125"/>
            <a:ext cx="2489835" cy="640080"/>
            <a:chOff x="7966710" y="1381125"/>
            <a:chExt cx="2489835" cy="6400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6710" y="1381125"/>
              <a:ext cx="2489835" cy="64008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35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471930" y="312420"/>
            <a:ext cx="1150683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정류장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 descr="C:/Users/admin/AppData/Roaming/PolarisOffice/ETemp/5276_20564616/image241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19785" y="-443865"/>
              <a:ext cx="16646525" cy="1825625"/>
            </a:xfrm>
            <a:prstGeom prst="rect"/>
            <a:noFill/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554480"/>
            <a:ext cx="18820765" cy="8731250"/>
            <a:chOff x="0" y="1554480"/>
            <a:chExt cx="18820765" cy="8731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554480"/>
              <a:ext cx="18820765" cy="87312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36</a:t>
            </a:r>
            <a:endParaRPr lang="en-US" dirty="0"/>
          </a:p>
        </p:txBody>
      </p:sp>
      <p:sp>
        <p:nvSpPr>
          <p:cNvPr id="24" name="Object 24"/>
          <p:cNvSpPr txBox="1">
            <a:spLocks/>
          </p:cNvSpPr>
          <p:nvPr/>
        </p:nvSpPr>
        <p:spPr>
          <a:xfrm rot="0">
            <a:off x="1471930" y="312420"/>
            <a:ext cx="1150683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정류장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비디오 61" descr="C:/Users/admin/AppData/Roaming/PolarisOffice/ETemp/5276_20564616/fImage174903110041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62330" y="2148840"/>
            <a:ext cx="16605885" cy="7368540"/>
          </a:xfrm>
          <a:prstGeom prst="rect"/>
          <a:noFill/>
        </p:spPr>
      </p:pic>
      <p:grpSp>
        <p:nvGrpSpPr>
          <p:cNvPr id="4" name="그룹 63"/>
          <p:cNvGrpSpPr>
            <a:grpSpLocks/>
          </p:cNvGrpSpPr>
          <p:nvPr/>
        </p:nvGrpSpPr>
        <p:grpSpPr>
          <a:xfrm rot="0">
            <a:off x="819785" y="-443865"/>
            <a:ext cx="16646525" cy="1825625"/>
            <a:chOff x="819785" y="-443865"/>
            <a:chExt cx="16646525" cy="1825625"/>
          </a:xfrm>
        </p:grpSpPr>
        <p:pic>
          <p:nvPicPr>
            <p:cNvPr id="5" name="그림 62" descr="C:/Users/admin/AppData/Roaming/PolarisOffice/ETemp/5276_20564616/image241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19785" y="-443865"/>
              <a:ext cx="16646525" cy="1825625"/>
            </a:xfrm>
            <a:prstGeom prst="rect"/>
            <a:noFill/>
          </p:spPr>
        </p:pic>
      </p:grpSp>
      <p:sp>
        <p:nvSpPr>
          <p:cNvPr id="6" name="텍스트 상자 66"/>
          <p:cNvSpPr txBox="1">
            <a:spLocks/>
          </p:cNvSpPr>
          <p:nvPr/>
        </p:nvSpPr>
        <p:spPr>
          <a:xfrm rot="0">
            <a:off x="1471930" y="312420"/>
            <a:ext cx="1150683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7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.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시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연 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- 동영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상 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촬영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본 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시</a:t>
            </a: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청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045" y="227330"/>
            <a:ext cx="1092136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8</a:t>
            </a:r>
            <a:r>
              <a:rPr lang="en-US" sz="4000" spc="-9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. 시연 후 느낀점 -  조해찬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8145" y="2340610"/>
            <a:ext cx="9973945" cy="2057400"/>
            <a:chOff x="1668145" y="2340610"/>
            <a:chExt cx="9973945" cy="205740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68145" y="2340610"/>
              <a:ext cx="2619375" cy="2057400"/>
              <a:chOff x="1668145" y="2340610"/>
              <a:chExt cx="2619375" cy="20574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8145" y="2340610"/>
                <a:ext cx="2619375" cy="2057400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2663190" y="2452370"/>
              <a:ext cx="3244850" cy="535305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역할</a:t>
              </a:r>
              <a:endParaRPr lang="en-US"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046605" y="3056255"/>
              <a:ext cx="14393545" cy="2012315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just"/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 화면 1, 화면 2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 1. 화면 1에서 정류장 명을 입력받으면 화면 2로 넘어가기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 2. 화면2는 화면1에서 받은 정류장 명에 따라 어느 방향으로 향하는 정류장인지 선택할 수 있는 화면을 만들기.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 3. 사용자가 선택을 하면 선택된 버스정류장의 arsno(버스정류장번호)를 화면3에 보내기.</a:t>
              </a:r>
              <a:endParaRPr lang="en-US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8145" y="4857115"/>
            <a:ext cx="12821285" cy="1400175"/>
            <a:chOff x="1668145" y="4857115"/>
            <a:chExt cx="12821285" cy="14001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68145" y="4857115"/>
              <a:ext cx="2619375" cy="1400175"/>
              <a:chOff x="1668145" y="4857115"/>
              <a:chExt cx="2619375" cy="140017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8145" y="4857115"/>
                <a:ext cx="2619375" cy="1400175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2663190" y="4968240"/>
              <a:ext cx="3244850" cy="535305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느낀 점</a:t>
              </a:r>
              <a:endParaRPr lang="en-US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2046605" y="5595620"/>
              <a:ext cx="18663920" cy="99187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just"/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1. project를 들어가기 전에 확실하게 역할분담을 위해 페이지는 몇 개 만들것인지, 무엇을 입력 받고 무엇을 보여줄지를 충분히 얘기해봐야겠다.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2. open api를 제대로 사용해본 적이 없었는데 이번 기회로 api사용에 조금 익숙해진거같다.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668145" y="7069455"/>
            <a:ext cx="8812530" cy="1147445"/>
            <a:chOff x="1668145" y="7069455"/>
            <a:chExt cx="8812530" cy="114744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68145" y="7069455"/>
              <a:ext cx="2619375" cy="1147445"/>
              <a:chOff x="1668145" y="7069455"/>
              <a:chExt cx="2619375" cy="114744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68145" y="7069455"/>
                <a:ext cx="2619375" cy="1147445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2663190" y="7179310"/>
              <a:ext cx="3244850" cy="535305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아쉬운 점</a:t>
              </a:r>
              <a:endParaRPr lang="en-US" dirty="0"/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2046605" y="7775575"/>
              <a:ext cx="12650470" cy="470535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just"/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검색효율을 더 높여서 명령했으면 데이터 찾는 시간이 단축됐을텐데 아쉽게 찾지 못했다.</a:t>
              </a:r>
              <a:endParaRPr lang="en-US" dirty="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38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829" y="-443821"/>
            <a:ext cx="16646056" cy="1824773"/>
            <a:chOff x="819829" y="-443821"/>
            <a:chExt cx="16646056" cy="1824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829" y="-443821"/>
              <a:ext cx="16646056" cy="182477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171" y="312688"/>
            <a:ext cx="5293319" cy="108761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-100" kern="0" dirty="0" smtClean="0">
                <a:solidFill>
                  <a:srgbClr val="f2f3f6"/>
                </a:solidFill>
                <a:latin typeface="Pretendard SemiBold" pitchFamily="34" charset="0"/>
                <a:cs typeface="Pretendard SemiBold" pitchFamily="34" charset="0"/>
              </a:rPr>
              <a:t> 마무리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080036" y="-443821"/>
            <a:ext cx="4736996" cy="2321344"/>
            <a:chOff x="13080036" y="-443821"/>
            <a:chExt cx="4736996" cy="23213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0036" y="-443821"/>
              <a:ext cx="4736996" cy="23213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829" y="9537698"/>
            <a:ext cx="16646056" cy="14286"/>
            <a:chOff x="819829" y="9537698"/>
            <a:chExt cx="1664605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829" y="9537698"/>
              <a:ext cx="16646056" cy="1428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12194" y="4293412"/>
            <a:ext cx="15661325" cy="254833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595959"/>
                </a:solidFill>
                <a:latin typeface="Pretendard ExtraBold" pitchFamily="34" charset="0"/>
                <a:cs typeface="Pretendard ExtraBold" pitchFamily="34" charset="0"/>
              </a:rPr>
              <a:t>THANK YOU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819830" y="9624476"/>
            <a:ext cx="4731007" cy="35677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6565675" y="9537698"/>
            <a:ext cx="748016" cy="748016"/>
            <a:chOff x="16565675" y="9537698"/>
            <a:chExt cx="748016" cy="7480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65675" y="9537698"/>
              <a:ext cx="748016" cy="74801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085714" y="9447619"/>
            <a:ext cx="2742857" cy="56571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44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487295" y="1877695"/>
            <a:ext cx="13316585" cy="65500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간단 소개 : 버스 정보 안내 시스템</a:t>
            </a: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개발 기간 : 2023.07.2</a:t>
            </a:r>
            <a:r>
              <a:rPr lang="ko-KR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7</a:t>
            </a: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~ 2023.08.04 </a:t>
            </a: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개발 인원 : 5명</a:t>
            </a: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주요 기능 </a:t>
            </a: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- 버스 노선 검색 기능</a:t>
            </a: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- 버스 </a:t>
            </a:r>
            <a:r>
              <a:rPr lang="ko-KR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도착 예정 </a:t>
            </a:r>
            <a:r>
              <a:rPr lang="ko-KR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시</a:t>
            </a:r>
            <a:r>
              <a:rPr lang="ko-KR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간 </a:t>
            </a:r>
            <a:r>
              <a:rPr lang="ko-KR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</a:t>
            </a:r>
            <a:r>
              <a:rPr lang="ko-KR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능</a:t>
            </a: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 </a:t>
            </a: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개발 스택</a:t>
            </a: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- HTML</a:t>
            </a: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- CSS</a:t>
            </a: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- JavaScript</a:t>
            </a: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latinLnBrk="0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- Python</a:t>
            </a:r>
            <a:endParaRPr lang="ko-KR" altLang="en-US" sz="28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76045" y="312420"/>
            <a:ext cx="771461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1</a:t>
            </a:r>
            <a:r>
              <a:rPr lang="ko-KR" sz="400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. </a:t>
            </a:r>
            <a:r>
              <a:rPr lang="en-US" sz="400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프로젝트 개요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</a:t>
            </a:r>
            <a:endParaRPr lang="en-US" dirty="0"/>
          </a:p>
        </p:txBody>
      </p:sp>
      <p:grpSp>
        <p:nvGrpSpPr>
          <p:cNvPr id="1003" name="그룹 4"/>
          <p:cNvGrpSpPr>
            <a:grpSpLocks/>
          </p:cNvGrpSpPr>
          <p:nvPr/>
        </p:nvGrpSpPr>
        <p:grpSpPr>
          <a:xfrm rot="0">
            <a:off x="16565880" y="9537700"/>
            <a:ext cx="748665" cy="748665"/>
            <a:chOff x="16565880" y="9537700"/>
            <a:chExt cx="748665" cy="748665"/>
          </a:xfrm>
        </p:grpSpPr>
        <p:pic>
          <p:nvPicPr>
            <p:cNvPr id="1004" name="그림 3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6565880" y="9537700"/>
              <a:ext cx="748665" cy="748665"/>
            </a:xfrm>
            <a:prstGeom prst="rect"/>
            <a:noFill/>
          </p:spPr>
        </p:pic>
      </p:grpSp>
      <p:grpSp>
        <p:nvGrpSpPr>
          <p:cNvPr id="1005" name="그룹 9"/>
          <p:cNvGrpSpPr>
            <a:grpSpLocks/>
          </p:cNvGrpSpPr>
          <p:nvPr/>
        </p:nvGrpSpPr>
        <p:grpSpPr>
          <a:xfrm rot="0">
            <a:off x="819785" y="9537700"/>
            <a:ext cx="16646525" cy="14605"/>
            <a:chOff x="819785" y="9537700"/>
            <a:chExt cx="16646525" cy="14605"/>
          </a:xfrm>
        </p:grpSpPr>
        <p:pic>
          <p:nvPicPr>
            <p:cNvPr id="1006" name="그림 8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19785" y="9537700"/>
              <a:ext cx="16646525" cy="14605"/>
            </a:xfrm>
            <a:prstGeom prst="rect"/>
            <a:noFill/>
          </p:spPr>
        </p:pic>
      </p:grpSp>
      <p:sp>
        <p:nvSpPr>
          <p:cNvPr id="1007" name="텍스트 상자 10"/>
          <p:cNvSpPr txBox="1">
            <a:spLocks/>
          </p:cNvSpPr>
          <p:nvPr/>
        </p:nvSpPr>
        <p:spPr>
          <a:xfrm rot="0">
            <a:off x="819785" y="9624695"/>
            <a:ext cx="4731385" cy="3575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1300">
                <a:solidFill>
                  <a:srgbClr val="444444"/>
                </a:solidFill>
                <a:latin typeface="Pretendard" charset="0"/>
                <a:cs typeface="Pretendard" charset="0"/>
              </a:rPr>
              <a:t>한가람 IT 센터 스마트 팩토리 교육</a:t>
            </a:r>
            <a:endParaRPr lang="ko-KR" altLang="en-US" sz="130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829" y="-443821"/>
            <a:ext cx="16646056" cy="1824773"/>
            <a:chOff x="819829" y="-443821"/>
            <a:chExt cx="16646056" cy="1824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829" y="-443821"/>
              <a:ext cx="16646056" cy="182477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171" y="312688"/>
            <a:ext cx="7707171" cy="106856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-100" kern="0" dirty="0" smtClean="0">
                <a:solidFill>
                  <a:srgbClr val="f2f3f6"/>
                </a:solidFill>
                <a:latin typeface="Pretendard SemiBold" pitchFamily="34" charset="0"/>
                <a:cs typeface="Pretendard SemiBold" pitchFamily="34" charset="0"/>
              </a:rPr>
              <a:t>2. 프로젝트 팀 운영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080036" y="-443821"/>
            <a:ext cx="4736996" cy="2321344"/>
            <a:chOff x="13080036" y="-443821"/>
            <a:chExt cx="4736996" cy="23213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0036" y="-443821"/>
              <a:ext cx="4736996" cy="23213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829" y="9537698"/>
            <a:ext cx="16646056" cy="14286"/>
            <a:chOff x="819829" y="9537698"/>
            <a:chExt cx="1664605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829" y="9537698"/>
              <a:ext cx="1664605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3762" y="8296106"/>
            <a:ext cx="2880138" cy="860640"/>
            <a:chOff x="1343762" y="8296106"/>
            <a:chExt cx="2880138" cy="860640"/>
          </a:xfrm>
        </p:grpSpPr>
        <p:sp>
          <p:nvSpPr>
            <p:cNvPr id="13" name="Object 13"/>
            <p:cNvSpPr txBox="1"/>
            <p:nvPr/>
          </p:nvSpPr>
          <p:spPr>
            <a:xfrm>
              <a:off x="623727" y="8840871"/>
              <a:ext cx="4320206" cy="473812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-  전체적인 부분 보완점 검토</a:t>
              </a:r>
              <a:endParaRPr lang="en-US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221701" y="8296106"/>
              <a:ext cx="3124251" cy="666665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이진우</a:t>
              </a:r>
              <a:endParaRPr lang="en-US"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118843" y="6348182"/>
            <a:ext cx="5661471" cy="47381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- 시스템 유지 보수 및 프로젝트 흐름 가이드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387453" y="6747390"/>
            <a:ext cx="3124251" cy="66666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조해찬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840057" y="8296106"/>
            <a:ext cx="2701014" cy="1241593"/>
            <a:chOff x="7840057" y="8296106"/>
            <a:chExt cx="2701014" cy="1241593"/>
          </a:xfrm>
        </p:grpSpPr>
        <p:sp>
          <p:nvSpPr>
            <p:cNvPr id="19" name="Object 19"/>
            <p:cNvSpPr txBox="1"/>
            <p:nvPr/>
          </p:nvSpPr>
          <p:spPr>
            <a:xfrm>
              <a:off x="7164804" y="8840871"/>
              <a:ext cx="4051521" cy="1045241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- 기획서 작성</a:t>
              </a:r>
              <a:r>
                <a:rPr lang="en-US" dirty="0" smtClean="0"/>
                <a:t/>
              </a:r>
            </a:p>
            <a:p>
              <a:pPr algn="ctr"/>
              <a:r>
                <a:rPr lang="en-US" dirty="0" smtClean="0"/>
                <a:t/>
              </a:r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- 피피티 제작</a:t>
              </a:r>
              <a:endParaRPr lang="en-US" dirty="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7628434" y="8296106"/>
              <a:ext cx="3124251" cy="666665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강명서</a:t>
              </a:r>
              <a:endParaRPr lang="en-US"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717878" y="6156128"/>
            <a:ext cx="7284329" cy="104997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- 주제 선정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17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- 공공 데이터 포털에서 Open API 받아오는 방법 소개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0797917" y="6892875"/>
            <a:ext cx="3124251" cy="66666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권문규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2709452" y="8726426"/>
            <a:ext cx="5764119" cy="46665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- 버스 노선 검색해서 버스 정보 찾는 웹 개발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4029387" y="8296106"/>
            <a:ext cx="3124251" cy="66666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정원영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2477289" y="7406696"/>
            <a:ext cx="13402824" cy="665705"/>
            <a:chOff x="2477289" y="7406696"/>
            <a:chExt cx="13402824" cy="6657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7289" y="7406696"/>
              <a:ext cx="13402824" cy="6657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37444" y="7240270"/>
            <a:ext cx="309777" cy="28571"/>
            <a:chOff x="2737444" y="7240270"/>
            <a:chExt cx="309777" cy="2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320000">
              <a:off x="2737444" y="7240270"/>
              <a:ext cx="309777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58203" y="7259317"/>
            <a:ext cx="225870" cy="28571"/>
            <a:chOff x="9058203" y="7259317"/>
            <a:chExt cx="225870" cy="2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058203" y="7259317"/>
              <a:ext cx="225870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47099" y="8215445"/>
            <a:ext cx="225886" cy="28571"/>
            <a:chOff x="12247099" y="8215445"/>
            <a:chExt cx="225886" cy="28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60000">
              <a:off x="12247099" y="8215445"/>
              <a:ext cx="225886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26057" y="7257832"/>
            <a:ext cx="222900" cy="28571"/>
            <a:chOff x="15426057" y="7257832"/>
            <a:chExt cx="222900" cy="285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5426057" y="7257832"/>
              <a:ext cx="222900" cy="2857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819830" y="9624476"/>
            <a:ext cx="4731007" cy="35677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6565675" y="9537698"/>
            <a:ext cx="748016" cy="748016"/>
            <a:chOff x="16565675" y="9537698"/>
            <a:chExt cx="748016" cy="74801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65675" y="9537698"/>
              <a:ext cx="748016" cy="7480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36490" y="1498718"/>
            <a:ext cx="8012733" cy="4512171"/>
            <a:chOff x="5136490" y="1498718"/>
            <a:chExt cx="8012733" cy="45121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36490" y="1498718"/>
              <a:ext cx="8012733" cy="45121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90996" y="3148034"/>
            <a:ext cx="475784" cy="632166"/>
            <a:chOff x="6990996" y="3148034"/>
            <a:chExt cx="475784" cy="63216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90996" y="3148034"/>
              <a:ext cx="475784" cy="63216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80841" y="2838577"/>
            <a:ext cx="302189" cy="325481"/>
            <a:chOff x="8480841" y="2838577"/>
            <a:chExt cx="302189" cy="32548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0841" y="2838577"/>
              <a:ext cx="302189" cy="325481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5085714" y="9447619"/>
            <a:ext cx="2742857" cy="56571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045" y="312420"/>
            <a:ext cx="7869555" cy="108013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-100" kern="0" dirty="0" smtClean="0">
                <a:solidFill>
                  <a:srgbClr val="f2f3f6"/>
                </a:solidFill>
                <a:latin typeface="Pretendard SemiBold" pitchFamily="34" charset="0"/>
                <a:cs typeface="Pretendard SemiBold" pitchFamily="34" charset="0"/>
              </a:rPr>
              <a:t>3. 프로젝트 주제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52675" y="3869690"/>
            <a:ext cx="6450965" cy="2640330"/>
            <a:chOff x="2352675" y="3869690"/>
            <a:chExt cx="6450965" cy="2640330"/>
          </a:xfrm>
        </p:grpSpPr>
        <p:pic>
          <p:nvPicPr>
            <p:cNvPr id="13" name="Object 12" descr="C:/Users/admin/AppData/Roaming/PolarisOffice/ETemp/6352_22598272/image35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352675" y="3869690"/>
              <a:ext cx="6452235" cy="2641600"/>
            </a:xfrm>
            <a:prstGeom prst="rect"/>
            <a:noFill/>
          </p:spPr>
        </p:pic>
      </p:grpSp>
      <p:sp>
        <p:nvSpPr>
          <p:cNvPr id="15" name="Object 15"/>
          <p:cNvSpPr txBox="1">
            <a:spLocks/>
          </p:cNvSpPr>
          <p:nvPr/>
        </p:nvSpPr>
        <p:spPr>
          <a:xfrm rot="0">
            <a:off x="2978785" y="4982210"/>
            <a:ext cx="5675630" cy="10782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sz="1600">
                <a:solidFill>
                  <a:srgbClr val="444444"/>
                </a:solidFill>
                <a:latin typeface="Pretendard" charset="0"/>
                <a:cs typeface="Pretendard" charset="0"/>
              </a:rPr>
              <a:t>(1) 버스 정보 표를 한 눈에 확인 가능하다.</a:t>
            </a:r>
            <a:endParaRPr lang="ko-KR" altLang="en-US" sz="1600">
              <a:solidFill>
                <a:srgbClr val="444444"/>
              </a:solidFill>
              <a:latin typeface="Pretendard" charset="0"/>
              <a:cs typeface="Pretendard" charset="0"/>
            </a:endParaRPr>
          </a:p>
          <a:p>
            <a:pPr marL="0" indent="0" algn="just" latinLnBrk="0">
              <a:buFontTx/>
              <a:buNone/>
            </a:pPr>
            <a:r>
              <a:rPr lang="en-US" sz="1600">
                <a:solidFill>
                  <a:srgbClr val="444444"/>
                </a:solidFill>
                <a:latin typeface="Pretendard" charset="0"/>
                <a:cs typeface="Pretendard" charset="0"/>
              </a:rPr>
              <a:t>(2) 홈으로 돌아가기, 다시 검색하기, 정렬하기 기능이 있다. </a:t>
            </a:r>
            <a:endParaRPr lang="ko-KR" altLang="en-US" sz="1600">
              <a:solidFill>
                <a:srgbClr val="444444"/>
              </a:solidFill>
              <a:latin typeface="Pretendard" charset="0"/>
              <a:cs typeface="Pretendard" charset="0"/>
            </a:endParaRPr>
          </a:p>
          <a:p>
            <a:pPr marL="0" indent="0" algn="just" latinLnBrk="0">
              <a:buFontTx/>
              <a:buNone/>
            </a:pPr>
            <a:r>
              <a:rPr lang="en-US" sz="1600">
                <a:solidFill>
                  <a:srgbClr val="444444"/>
                </a:solidFill>
                <a:latin typeface="Pretendard" charset="0"/>
                <a:cs typeface="Pretendard" charset="0"/>
              </a:rPr>
              <a:t>(3) 버스 정보 표에서 버스 종류를 서로 다른 색깔로 구분해 놓았다. </a:t>
            </a:r>
            <a:endParaRPr lang="ko-KR" altLang="en-US" sz="160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sp>
        <p:nvSpPr>
          <p:cNvPr id="16" name="Object 16"/>
          <p:cNvSpPr txBox="1">
            <a:spLocks/>
          </p:cNvSpPr>
          <p:nvPr/>
        </p:nvSpPr>
        <p:spPr>
          <a:xfrm rot="0">
            <a:off x="2355850" y="4118610"/>
            <a:ext cx="1246505" cy="8020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0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1</a:t>
            </a:r>
            <a:endParaRPr lang="ko-KR" altLang="en-US" sz="30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7" name="Object 17"/>
          <p:cNvSpPr txBox="1">
            <a:spLocks/>
          </p:cNvSpPr>
          <p:nvPr/>
        </p:nvSpPr>
        <p:spPr>
          <a:xfrm rot="0">
            <a:off x="5109210" y="4090035"/>
            <a:ext cx="3246120" cy="5562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sz="210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버스 노선 검색</a:t>
            </a:r>
            <a:endParaRPr lang="ko-KR" altLang="en-US" sz="21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424035" y="3884295"/>
            <a:ext cx="6450965" cy="2640330"/>
            <a:chOff x="9424035" y="3884295"/>
            <a:chExt cx="6450965" cy="2640330"/>
          </a:xfrm>
        </p:grpSpPr>
        <p:pic>
          <p:nvPicPr>
            <p:cNvPr id="19" name="Object 18" descr="C:/Users/admin/AppData/Roaming/PolarisOffice/ETemp/6352_22598272/image36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424035" y="3884295"/>
              <a:ext cx="6451600" cy="2640965"/>
            </a:xfrm>
            <a:prstGeom prst="rect"/>
            <a:noFill/>
          </p:spPr>
        </p:pic>
      </p:grpSp>
      <p:sp>
        <p:nvSpPr>
          <p:cNvPr id="21" name="Object 21"/>
          <p:cNvSpPr txBox="1">
            <a:spLocks/>
          </p:cNvSpPr>
          <p:nvPr/>
        </p:nvSpPr>
        <p:spPr>
          <a:xfrm rot="0">
            <a:off x="14689455" y="4118610"/>
            <a:ext cx="1246505" cy="8020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0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2</a:t>
            </a:r>
            <a:endParaRPr lang="ko-KR" altLang="en-US" sz="30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22" name="Object 22"/>
          <p:cNvSpPr txBox="1">
            <a:spLocks/>
          </p:cNvSpPr>
          <p:nvPr/>
        </p:nvSpPr>
        <p:spPr>
          <a:xfrm rot="0">
            <a:off x="9888855" y="4982210"/>
            <a:ext cx="5840730" cy="10782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latinLnBrk="0">
              <a:buFontTx/>
              <a:buNone/>
            </a:pPr>
            <a:r>
              <a:rPr lang="en-US" sz="1600">
                <a:solidFill>
                  <a:srgbClr val="444444"/>
                </a:solidFill>
                <a:latin typeface="Pretendard" charset="0"/>
                <a:cs typeface="Pretendard" charset="0"/>
              </a:rPr>
              <a:t>(1) 버스 정류장 이름으로 검색할 수 있다. </a:t>
            </a:r>
            <a:endParaRPr lang="ko-KR" altLang="en-US" sz="1600">
              <a:solidFill>
                <a:srgbClr val="444444"/>
              </a:solidFill>
              <a:latin typeface="Pretendard" charset="0"/>
              <a:cs typeface="Pretendard" charset="0"/>
            </a:endParaRPr>
          </a:p>
          <a:p>
            <a:pPr marL="0" indent="0" algn="just" latinLnBrk="0">
              <a:buFontTx/>
              <a:buNone/>
            </a:pPr>
            <a:r>
              <a:rPr lang="en-US" sz="1600">
                <a:solidFill>
                  <a:srgbClr val="444444"/>
                </a:solidFill>
                <a:latin typeface="Pretendard" charset="0"/>
                <a:cs typeface="Pretendard" charset="0"/>
              </a:rPr>
              <a:t>(2) 해당하는 정류장으로 가는 버스와 그 다음으로 오는 버스의 도착</a:t>
            </a:r>
            <a:r>
              <a:rPr lang="ko-KR" sz="1600">
                <a:solidFill>
                  <a:srgbClr val="444444"/>
                </a:solidFill>
                <a:latin typeface="Pretendard" charset="0"/>
                <a:cs typeface="Pretendard" charset="0"/>
              </a:rPr>
              <a:t> </a:t>
            </a:r>
            <a:r>
              <a:rPr lang="en-US" sz="1600">
                <a:solidFill>
                  <a:srgbClr val="444444"/>
                </a:solidFill>
                <a:latin typeface="Pretendard" charset="0"/>
                <a:cs typeface="Pretendard" charset="0"/>
              </a:rPr>
              <a:t>예상 시간과 남은 정류장 개수와 버스 종류를 확인 할 수 있다. </a:t>
            </a:r>
            <a:endParaRPr lang="ko-KR" altLang="en-US" sz="160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sp>
        <p:nvSpPr>
          <p:cNvPr id="23" name="Object 23"/>
          <p:cNvSpPr txBox="1">
            <a:spLocks/>
          </p:cNvSpPr>
          <p:nvPr/>
        </p:nvSpPr>
        <p:spPr>
          <a:xfrm rot="0">
            <a:off x="9888855" y="4090035"/>
            <a:ext cx="3245485" cy="5556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sz="210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버스 정류장 검색</a:t>
            </a:r>
            <a:endParaRPr lang="ko-KR" altLang="en-US" sz="21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045" y="312420"/>
            <a:ext cx="8058150" cy="108013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-100" kern="0" dirty="0" smtClean="0">
                <a:solidFill>
                  <a:srgbClr val="f2f3f6"/>
                </a:solidFill>
                <a:latin typeface="Pretendard SemiBold" pitchFamily="34" charset="0"/>
                <a:cs typeface="Pretendard SemiBold" pitchFamily="34" charset="0"/>
              </a:rPr>
              <a:t>4. 프로젝트 구축 효과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/>
          </p:cNvSpPr>
          <p:nvPr/>
        </p:nvSpPr>
        <p:spPr>
          <a:xfrm rot="0">
            <a:off x="2773045" y="6628130"/>
            <a:ext cx="5603240" cy="6153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1700">
                <a:solidFill>
                  <a:srgbClr val="444444"/>
                </a:solidFill>
                <a:latin typeface="Pretendard" charset="0"/>
                <a:cs typeface="Pretendard" charset="0"/>
              </a:rPr>
              <a:t>버스 노선 검색과 버스 정류장 검색 서비스가 분리되어 있어 사용자에게 검색 선택권을 제공 할 수 있다. </a:t>
            </a:r>
            <a:endParaRPr lang="ko-KR" altLang="en-US" sz="170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751705" y="3195320"/>
            <a:ext cx="1638300" cy="1898015"/>
            <a:chOff x="4751705" y="3195320"/>
            <a:chExt cx="1638300" cy="1898015"/>
          </a:xfrm>
        </p:grpSpPr>
        <p:sp>
          <p:nvSpPr>
            <p:cNvPr id="14" name="Object 14"/>
            <p:cNvSpPr txBox="1"/>
            <p:nvPr/>
          </p:nvSpPr>
          <p:spPr>
            <a:xfrm>
              <a:off x="4531995" y="4427855"/>
              <a:ext cx="2078355" cy="99822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3700" dirty="0" smtClean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01</a:t>
              </a:r>
              <a:endParaRPr lang="en-US" dirty="0"/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4751705" y="4353560"/>
              <a:ext cx="1638300" cy="35560"/>
              <a:chOff x="4751705" y="4353560"/>
              <a:chExt cx="1638300" cy="355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51705" y="4353560"/>
                <a:ext cx="1638300" cy="355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058410" y="3195320"/>
              <a:ext cx="1024255" cy="1024255"/>
              <a:chOff x="5058410" y="3195320"/>
              <a:chExt cx="1024255" cy="102425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58410" y="3195320"/>
                <a:ext cx="1024255" cy="1024255"/>
              </a:xfrm>
              <a:prstGeom prst="rect">
                <a:avLst/>
              </a:prstGeom>
            </p:spPr>
          </p:pic>
        </p:grpSp>
      </p:grpSp>
      <p:sp>
        <p:nvSpPr>
          <p:cNvPr id="22" name="Object 22"/>
          <p:cNvSpPr txBox="1"/>
          <p:nvPr/>
        </p:nvSpPr>
        <p:spPr>
          <a:xfrm>
            <a:off x="2952750" y="6010275"/>
            <a:ext cx="5236210" cy="48768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버스 노선 및 버스 정류장 검색 기능</a:t>
            </a:r>
            <a:endParaRPr lang="en-US" dirty="0"/>
          </a:p>
        </p:txBody>
      </p:sp>
      <p:sp>
        <p:nvSpPr>
          <p:cNvPr id="23" name="Object 23"/>
          <p:cNvSpPr txBox="1">
            <a:spLocks/>
          </p:cNvSpPr>
          <p:nvPr/>
        </p:nvSpPr>
        <p:spPr>
          <a:xfrm>
            <a:off x="9427845" y="6671945"/>
            <a:ext cx="5336540" cy="876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1700">
                <a:solidFill>
                  <a:srgbClr val="444444"/>
                </a:solidFill>
                <a:latin typeface="Pretendard" charset="0"/>
                <a:cs typeface="Pretendard" charset="0"/>
              </a:rPr>
              <a:t>네이버</a:t>
            </a:r>
            <a:r>
              <a:rPr lang="ko-KR" sz="1700">
                <a:solidFill>
                  <a:srgbClr val="444444"/>
                </a:solidFill>
                <a:latin typeface="Pretendard" charset="0"/>
                <a:cs typeface="Pretendard" charset="0"/>
              </a:rPr>
              <a:t>지도에서 </a:t>
            </a:r>
            <a:r>
              <a:rPr lang="en-US" sz="1700">
                <a:solidFill>
                  <a:srgbClr val="444444"/>
                </a:solidFill>
                <a:latin typeface="Pretendard" charset="0"/>
                <a:cs typeface="Pretendard" charset="0"/>
              </a:rPr>
              <a:t>버스 정보를 확인하려면 다섯 번의 </a:t>
            </a:r>
            <a:r>
              <a:rPr lang="ko-KR" sz="1700">
                <a:solidFill>
                  <a:srgbClr val="444444"/>
                </a:solidFill>
                <a:latin typeface="Pretendard" charset="0"/>
                <a:cs typeface="Pretendard" charset="0"/>
              </a:rPr>
              <a:t>검색</a:t>
            </a:r>
            <a:r>
              <a:rPr lang="en-US" sz="1700">
                <a:solidFill>
                  <a:srgbClr val="444444"/>
                </a:solidFill>
                <a:latin typeface="Pretendard" charset="0"/>
                <a:cs typeface="Pretendard" charset="0"/>
              </a:rPr>
              <a:t>과정이 필요한데 'HCBUS(해찬버스)' 는 3번</a:t>
            </a:r>
            <a:r>
              <a:rPr lang="ko-KR" sz="1700">
                <a:solidFill>
                  <a:srgbClr val="444444"/>
                </a:solidFill>
                <a:latin typeface="Pretendard" charset="0"/>
                <a:cs typeface="Pretendard" charset="0"/>
              </a:rPr>
              <a:t>의 </a:t>
            </a:r>
            <a:r>
              <a:rPr lang="ko-KR" sz="1700">
                <a:solidFill>
                  <a:srgbClr val="444444"/>
                </a:solidFill>
                <a:latin typeface="Pretendard" charset="0"/>
                <a:cs typeface="Pretendard" charset="0"/>
              </a:rPr>
              <a:t>검색으</a:t>
            </a:r>
            <a:r>
              <a:rPr lang="ko-KR" sz="1700">
                <a:solidFill>
                  <a:srgbClr val="444444"/>
                </a:solidFill>
                <a:latin typeface="Pretendard" charset="0"/>
                <a:cs typeface="Pretendard" charset="0"/>
              </a:rPr>
              <a:t>로</a:t>
            </a:r>
            <a:r>
              <a:rPr lang="en-US" sz="1700">
                <a:solidFill>
                  <a:srgbClr val="444444"/>
                </a:solidFill>
                <a:latin typeface="Pretendard" charset="0"/>
                <a:cs typeface="Pretendard" charset="0"/>
              </a:rPr>
              <a:t> 버스 정보 확인이 가능하다. </a:t>
            </a:r>
            <a:endParaRPr lang="ko-KR" altLang="en-US" sz="1700">
              <a:solidFill>
                <a:srgbClr val="444444"/>
              </a:solidFill>
              <a:latin typeface="Pretendard" charset="0"/>
              <a:cs typeface="Pretendard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188065" y="3202940"/>
            <a:ext cx="1638300" cy="1869440"/>
            <a:chOff x="11188065" y="3202940"/>
            <a:chExt cx="1638300" cy="186944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71275" y="3202940"/>
              <a:ext cx="1071880" cy="1071880"/>
              <a:chOff x="11471275" y="3202940"/>
              <a:chExt cx="1071880" cy="107188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71275" y="3202940"/>
                <a:ext cx="1071880" cy="1071880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10968355" y="4419600"/>
              <a:ext cx="2078355" cy="979170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ctr"/>
              <a:r>
                <a:rPr lang="en-US" sz="3700" dirty="0" smtClean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02</a:t>
              </a:r>
              <a:endParaRPr lang="en-US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11188065" y="4345940"/>
              <a:ext cx="1638300" cy="35560"/>
              <a:chOff x="11188065" y="4345940"/>
              <a:chExt cx="1638300" cy="3556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188065" y="4345940"/>
                <a:ext cx="1638300" cy="35560"/>
              </a:xfrm>
              <a:prstGeom prst="rect">
                <a:avLst/>
              </a:prstGeom>
            </p:spPr>
          </p:pic>
        </p:grpSp>
      </p:grpSp>
      <p:sp>
        <p:nvSpPr>
          <p:cNvPr id="33" name="Object 33"/>
          <p:cNvSpPr txBox="1"/>
          <p:nvPr/>
        </p:nvSpPr>
        <p:spPr>
          <a:xfrm>
            <a:off x="9389110" y="6002655"/>
            <a:ext cx="5236210" cy="48768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7b797"/>
                </a:solidFill>
                <a:latin typeface="Pretendard SemiBold" pitchFamily="34" charset="0"/>
                <a:cs typeface="Pretendard SemiBold" pitchFamily="34" charset="0"/>
              </a:rPr>
              <a:t>검색 효율성 증가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829" y="-443821"/>
            <a:ext cx="16646056" cy="1824773"/>
            <a:chOff x="819829" y="-443821"/>
            <a:chExt cx="16646056" cy="1824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829" y="-443821"/>
              <a:ext cx="16646056" cy="182477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76171" y="312688"/>
            <a:ext cx="3671429" cy="107999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-100" kern="0" dirty="0" smtClean="0">
                <a:solidFill>
                  <a:srgbClr val="f2f3f6"/>
                </a:solidFill>
                <a:latin typeface="Pretendard SemiBold" pitchFamily="34" charset="0"/>
                <a:cs typeface="Pretendard SemiBold" pitchFamily="34" charset="0"/>
              </a:rPr>
              <a:t>5. 개발 스택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080036" y="-443821"/>
            <a:ext cx="4736996" cy="2321344"/>
            <a:chOff x="13080036" y="-443821"/>
            <a:chExt cx="4736996" cy="23213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0036" y="-443821"/>
              <a:ext cx="4736996" cy="23213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829" y="9537698"/>
            <a:ext cx="16646056" cy="14286"/>
            <a:chOff x="819829" y="9537698"/>
            <a:chExt cx="1664605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829" y="9537698"/>
              <a:ext cx="1664605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24580" y="6015544"/>
            <a:ext cx="4374601" cy="2543447"/>
            <a:chOff x="12124580" y="6015544"/>
            <a:chExt cx="4374601" cy="25434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4580" y="6015544"/>
              <a:ext cx="4374601" cy="254344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039048" y="6533714"/>
            <a:ext cx="4792538" cy="55618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100" dirty="0" smtClean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3. 프로그래밍 언어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2389619" y="7059552"/>
            <a:ext cx="5685711" cy="95476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just"/>
            <a:r>
              <a:rPr lang="en-US" sz="17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(1) Python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7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(2) JavaScript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514496" y="6482329"/>
            <a:ext cx="229400" cy="229400"/>
            <a:chOff x="12514496" y="6482329"/>
            <a:chExt cx="229400" cy="2294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14496" y="6482329"/>
              <a:ext cx="229400" cy="2294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55557" y="6015544"/>
            <a:ext cx="4374601" cy="2543447"/>
            <a:chOff x="6955557" y="6015544"/>
            <a:chExt cx="4374601" cy="25434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5557" y="6015544"/>
              <a:ext cx="4374601" cy="254344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870057" y="6533714"/>
            <a:ext cx="4792538" cy="55020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2100" dirty="0" smtClean="0">
                <a:solidFill>
                  <a:srgbClr val="444444"/>
                </a:solidFill>
                <a:latin typeface="Pretendard SemiBold" pitchFamily="34" charset="0"/>
                <a:cs typeface="Pretendard SemiBold" pitchFamily="34" charset="0"/>
              </a:rPr>
              <a:t>2. 데이터 베이스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7220638" y="7059552"/>
            <a:ext cx="5685711" cy="143313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just"/>
            <a:r>
              <a:rPr lang="en-US" sz="17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SQL Server 2019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7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Microsoft SQL Server Management </a:t>
            </a:r>
            <a:r>
              <a:rPr lang="en-US" dirty="0" smtClean="0"/>
              <a:t/>
            </a:r>
          </a:p>
          <a:p>
            <a:pPr algn="just"/>
            <a:r>
              <a:rPr lang="en-US" dirty="0" smtClean="0"/>
              <a:t/>
            </a:r>
            <a:r>
              <a:rPr lang="en-US" sz="17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Studio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7358731" y="6480196"/>
            <a:ext cx="257912" cy="257912"/>
            <a:chOff x="7358731" y="6480196"/>
            <a:chExt cx="257912" cy="2579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8731" y="6480196"/>
              <a:ext cx="257912" cy="2579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74981" y="6015544"/>
            <a:ext cx="4374601" cy="2543447"/>
            <a:chOff x="1874981" y="6015544"/>
            <a:chExt cx="4374601" cy="254344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874981" y="6015544"/>
              <a:ext cx="4374601" cy="2543447"/>
              <a:chOff x="1874981" y="6015544"/>
              <a:chExt cx="4374601" cy="254344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74981" y="6015544"/>
                <a:ext cx="4374601" cy="2543447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2816461" y="6533714"/>
              <a:ext cx="4792538" cy="550202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2100" dirty="0" smtClean="0">
                  <a:solidFill>
                    <a:srgbClr val="444444"/>
                  </a:solidFill>
                  <a:latin typeface="Pretendard SemiBold" pitchFamily="34" charset="0"/>
                  <a:cs typeface="Pretendard SemiBold" pitchFamily="34" charset="0"/>
                </a:rPr>
                <a:t>1. 프로그래밍 TOOL</a:t>
              </a:r>
              <a:endParaRPr lang="en-US" dirty="0"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2167042" y="7059552"/>
              <a:ext cx="5685711" cy="943334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pPr algn="just"/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MICROSOFT Visual studio 2019</a:t>
              </a:r>
              <a:r>
                <a:rPr lang="en-US" dirty="0" smtClean="0"/>
                <a:t/>
              </a:r>
            </a:p>
            <a:p>
              <a:pPr algn="just"/>
              <a:r>
                <a:rPr lang="en-US" dirty="0" smtClean="0"/>
                <a:t/>
              </a:r>
              <a:r>
                <a:rPr lang="en-US" sz="1700" dirty="0" smtClean="0">
                  <a:solidFill>
                    <a:srgbClr val="444444"/>
                  </a:solidFill>
                  <a:latin typeface="Pretendard" pitchFamily="34" charset="0"/>
                  <a:cs typeface="Pretendard" pitchFamily="34" charset="0"/>
                </a:rPr>
                <a:t>Enterprise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2276261" y="6465384"/>
              <a:ext cx="276800" cy="276800"/>
              <a:chOff x="2276261" y="6465384"/>
              <a:chExt cx="276800" cy="27680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76261" y="6465384"/>
                <a:ext cx="276800" cy="2768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168393" y="3070559"/>
            <a:ext cx="3989173" cy="2072298"/>
            <a:chOff x="7168393" y="3070559"/>
            <a:chExt cx="3989173" cy="207229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68393" y="3070559"/>
              <a:ext cx="3989173" cy="20722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09819" y="2719449"/>
            <a:ext cx="3904925" cy="2932745"/>
            <a:chOff x="2109819" y="2719449"/>
            <a:chExt cx="3904925" cy="29327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9819" y="2719449"/>
              <a:ext cx="3904925" cy="29327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47086" y="2994369"/>
            <a:ext cx="2552095" cy="2925937"/>
            <a:chOff x="13947086" y="2994369"/>
            <a:chExt cx="2552095" cy="29259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47086" y="2994369"/>
              <a:ext cx="2552095" cy="29259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01546" y="3550640"/>
            <a:ext cx="2610334" cy="2369665"/>
            <a:chOff x="11701546" y="3550640"/>
            <a:chExt cx="2610334" cy="236966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1546" y="3550640"/>
              <a:ext cx="2610334" cy="236966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819830" y="9624476"/>
            <a:ext cx="4731007" cy="35677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6565675" y="9537698"/>
            <a:ext cx="748016" cy="748016"/>
            <a:chOff x="16565675" y="9537698"/>
            <a:chExt cx="748016" cy="7480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65675" y="9537698"/>
              <a:ext cx="748016" cy="748016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5085714" y="9447619"/>
            <a:ext cx="2742857" cy="56571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19785" y="-443865"/>
              <a:ext cx="16646525" cy="1825625"/>
            </a:xfrm>
            <a:prstGeom prst="rect"/>
            <a:noFill/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18980" y="2305685"/>
            <a:ext cx="2508885" cy="2026285"/>
            <a:chOff x="9618980" y="2305685"/>
            <a:chExt cx="2508885" cy="20262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618980" y="2305685"/>
              <a:ext cx="2510155" cy="2027555"/>
            </a:xfrm>
            <a:prstGeom prst="rect"/>
            <a:noFill/>
          </p:spPr>
        </p:pic>
      </p:grpSp>
      <p:sp>
        <p:nvSpPr>
          <p:cNvPr id="15" name="Object 15"/>
          <p:cNvSpPr txBox="1">
            <a:spLocks/>
          </p:cNvSpPr>
          <p:nvPr/>
        </p:nvSpPr>
        <p:spPr>
          <a:xfrm rot="0">
            <a:off x="9615170" y="2997835"/>
            <a:ext cx="2079625" cy="6616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02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6" name="Object 16"/>
          <p:cNvSpPr txBox="1">
            <a:spLocks/>
          </p:cNvSpPr>
          <p:nvPr/>
        </p:nvSpPr>
        <p:spPr>
          <a:xfrm rot="0">
            <a:off x="6849110" y="4511675"/>
            <a:ext cx="7582535" cy="12795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조회 된 버스 정보 표에서 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노선 번호 클릭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3924915" y="2305685"/>
            <a:ext cx="2508885" cy="2026285"/>
            <a:chOff x="13924915" y="2305685"/>
            <a:chExt cx="2508885" cy="20262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3924915" y="2305685"/>
              <a:ext cx="2510155" cy="2027555"/>
            </a:xfrm>
            <a:prstGeom prst="rect"/>
            <a:noFill/>
          </p:spPr>
        </p:pic>
      </p:grpSp>
      <p:sp>
        <p:nvSpPr>
          <p:cNvPr id="20" name="Object 20"/>
          <p:cNvSpPr txBox="1">
            <a:spLocks/>
          </p:cNvSpPr>
          <p:nvPr/>
        </p:nvSpPr>
        <p:spPr>
          <a:xfrm rot="0">
            <a:off x="13906500" y="2997835"/>
            <a:ext cx="2079625" cy="6616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03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21" name="Object 21"/>
          <p:cNvSpPr txBox="1">
            <a:spLocks/>
          </p:cNvSpPr>
          <p:nvPr/>
        </p:nvSpPr>
        <p:spPr>
          <a:xfrm rot="0">
            <a:off x="11155045" y="4511675"/>
            <a:ext cx="7582535" cy="12795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버스 노선 번호에 해당하는 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노선 경로 정보 확인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5564505" y="2291715"/>
            <a:ext cx="2508885" cy="2026285"/>
            <a:chOff x="5564505" y="2291715"/>
            <a:chExt cx="2508885" cy="20262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564505" y="2291715"/>
              <a:ext cx="2510155" cy="2027555"/>
            </a:xfrm>
            <a:prstGeom prst="rect"/>
            <a:noFill/>
          </p:spPr>
        </p:pic>
      </p:grpSp>
      <p:sp>
        <p:nvSpPr>
          <p:cNvPr id="26" name="Object 26"/>
          <p:cNvSpPr txBox="1">
            <a:spLocks/>
          </p:cNvSpPr>
          <p:nvPr/>
        </p:nvSpPr>
        <p:spPr>
          <a:xfrm rot="0">
            <a:off x="5546090" y="2998470"/>
            <a:ext cx="2079625" cy="6616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01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27" name="Object 27"/>
          <p:cNvSpPr txBox="1">
            <a:spLocks/>
          </p:cNvSpPr>
          <p:nvPr/>
        </p:nvSpPr>
        <p:spPr>
          <a:xfrm rot="0">
            <a:off x="2794635" y="4512310"/>
            <a:ext cx="7582535" cy="4927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버스 노선 번호 검색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9785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한가람 IT 센터 스마트 팩토리 교육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11</a:t>
            </a:r>
            <a:endParaRPr lang="en-US" dirty="0"/>
          </a:p>
        </p:txBody>
      </p:sp>
      <p:grpSp>
        <p:nvGrpSpPr>
          <p:cNvPr id="1010" name="그룹 2"/>
          <p:cNvGrpSpPr>
            <a:grpSpLocks/>
          </p:cNvGrpSpPr>
          <p:nvPr/>
        </p:nvGrpSpPr>
        <p:grpSpPr>
          <a:xfrm>
            <a:off x="9633585" y="5916295"/>
            <a:ext cx="2509520" cy="2026920"/>
            <a:chOff x="9633585" y="5916295"/>
            <a:chExt cx="2509520" cy="2026920"/>
          </a:xfrm>
        </p:grpSpPr>
        <p:pic>
          <p:nvPicPr>
            <p:cNvPr id="1011" name="그림 1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9633585" y="5916295"/>
              <a:ext cx="2510155" cy="2027555"/>
            </a:xfrm>
            <a:prstGeom prst="rect"/>
            <a:noFill/>
          </p:spPr>
        </p:pic>
      </p:grpSp>
      <p:sp>
        <p:nvSpPr>
          <p:cNvPr id="1012" name="텍스트 상자 3"/>
          <p:cNvSpPr txBox="1">
            <a:spLocks/>
          </p:cNvSpPr>
          <p:nvPr/>
        </p:nvSpPr>
        <p:spPr>
          <a:xfrm rot="0">
            <a:off x="9615170" y="6681470"/>
            <a:ext cx="2079625" cy="6616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02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13" name="텍스트 상자 4"/>
          <p:cNvSpPr txBox="1">
            <a:spLocks/>
          </p:cNvSpPr>
          <p:nvPr/>
        </p:nvSpPr>
        <p:spPr>
          <a:xfrm rot="0">
            <a:off x="6863715" y="8180705"/>
            <a:ext cx="7582535" cy="6902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희망 이동 방면 선택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15" name="그룹 7"/>
          <p:cNvGrpSpPr>
            <a:grpSpLocks/>
          </p:cNvGrpSpPr>
          <p:nvPr/>
        </p:nvGrpSpPr>
        <p:grpSpPr>
          <a:xfrm>
            <a:off x="13924915" y="5916295"/>
            <a:ext cx="2509520" cy="2026920"/>
            <a:chOff x="13924915" y="5916295"/>
            <a:chExt cx="2509520" cy="2026920"/>
          </a:xfrm>
        </p:grpSpPr>
        <p:pic>
          <p:nvPicPr>
            <p:cNvPr id="1016" name="그림 6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3924915" y="5916295"/>
              <a:ext cx="2510155" cy="2027555"/>
            </a:xfrm>
            <a:prstGeom prst="rect"/>
            <a:noFill/>
          </p:spPr>
        </p:pic>
      </p:grpSp>
      <p:sp>
        <p:nvSpPr>
          <p:cNvPr id="1017" name="텍스트 상자 8"/>
          <p:cNvSpPr txBox="1">
            <a:spLocks/>
          </p:cNvSpPr>
          <p:nvPr/>
        </p:nvSpPr>
        <p:spPr>
          <a:xfrm rot="0">
            <a:off x="13906500" y="6681470"/>
            <a:ext cx="2079625" cy="6616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03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18" name="텍스트 상자 9"/>
          <p:cNvSpPr txBox="1">
            <a:spLocks/>
          </p:cNvSpPr>
          <p:nvPr/>
        </p:nvSpPr>
        <p:spPr>
          <a:xfrm rot="0">
            <a:off x="11155045" y="8180705"/>
            <a:ext cx="7582535" cy="8928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버스 도착 예상 시간 및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 남은 정류장 개수 확인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20" name="그룹 12"/>
          <p:cNvGrpSpPr>
            <a:grpSpLocks/>
          </p:cNvGrpSpPr>
          <p:nvPr/>
        </p:nvGrpSpPr>
        <p:grpSpPr>
          <a:xfrm>
            <a:off x="5564505" y="5916930"/>
            <a:ext cx="2509520" cy="2026920"/>
            <a:chOff x="5564505" y="5916930"/>
            <a:chExt cx="2509520" cy="2026920"/>
          </a:xfrm>
        </p:grpSpPr>
        <p:pic>
          <p:nvPicPr>
            <p:cNvPr id="1021" name="그림 11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564505" y="5916930"/>
              <a:ext cx="2510155" cy="2027555"/>
            </a:xfrm>
            <a:prstGeom prst="rect"/>
            <a:noFill/>
          </p:spPr>
        </p:pic>
      </p:grpSp>
      <p:sp>
        <p:nvSpPr>
          <p:cNvPr id="1022" name="텍스트 상자 13"/>
          <p:cNvSpPr txBox="1">
            <a:spLocks/>
          </p:cNvSpPr>
          <p:nvPr/>
        </p:nvSpPr>
        <p:spPr>
          <a:xfrm rot="0">
            <a:off x="5560695" y="6682105"/>
            <a:ext cx="2079625" cy="6616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700">
                <a:solidFill>
                  <a:srgbClr val="444444"/>
                </a:solidFill>
                <a:latin typeface="Pretendard SemiBold" charset="0"/>
                <a:cs typeface="Pretendard SemiBold" charset="0"/>
              </a:rPr>
              <a:t>01</a:t>
            </a:r>
            <a:endParaRPr lang="ko-KR" altLang="en-US" sz="3700">
              <a:solidFill>
                <a:srgbClr val="444444"/>
              </a:solidFill>
              <a:latin typeface="Pretendard SemiBold" charset="0"/>
              <a:cs typeface="Pretendard SemiBold" charset="0"/>
            </a:endParaRPr>
          </a:p>
        </p:txBody>
      </p:sp>
      <p:sp>
        <p:nvSpPr>
          <p:cNvPr id="1023" name="텍스트 상자 14"/>
          <p:cNvSpPr txBox="1">
            <a:spLocks/>
          </p:cNvSpPr>
          <p:nvPr/>
        </p:nvSpPr>
        <p:spPr>
          <a:xfrm rot="0">
            <a:off x="2809240" y="8181340"/>
            <a:ext cx="7582535" cy="7004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2600">
                <a:solidFill>
                  <a:srgbClr val="00AACA"/>
                </a:solidFill>
                <a:latin typeface="Pretendard SemiBold" charset="0"/>
                <a:cs typeface="Pretendard SemiBold" charset="0"/>
              </a:rPr>
              <a:t>버스 정류장 이름 검색</a:t>
            </a:r>
            <a:endParaRPr lang="ko-KR" altLang="en-US" sz="2600">
              <a:solidFill>
                <a:srgbClr val="00AACA"/>
              </a:solidFill>
              <a:latin typeface="Pretendard SemiBold" charset="0"/>
              <a:cs typeface="Pretendard SemiBold" charset="0"/>
            </a:endParaRPr>
          </a:p>
        </p:txBody>
      </p:sp>
      <p:grpSp>
        <p:nvGrpSpPr>
          <p:cNvPr id="1024" name="그룹 44"/>
          <p:cNvGrpSpPr>
            <a:grpSpLocks/>
          </p:cNvGrpSpPr>
          <p:nvPr/>
        </p:nvGrpSpPr>
        <p:grpSpPr>
          <a:xfrm>
            <a:off x="1270000" y="2806700"/>
            <a:ext cx="3682365" cy="1141730"/>
            <a:chOff x="1270000" y="2806700"/>
            <a:chExt cx="3682365" cy="1141730"/>
          </a:xfrm>
        </p:grpSpPr>
        <p:grpSp>
          <p:nvGrpSpPr>
            <p:cNvPr id="1025" name="그룹 41"/>
            <p:cNvGrpSpPr>
              <a:grpSpLocks/>
            </p:cNvGrpSpPr>
            <p:nvPr/>
          </p:nvGrpSpPr>
          <p:grpSpPr>
            <a:xfrm>
              <a:off x="1270000" y="2806700"/>
              <a:ext cx="3352800" cy="981075"/>
              <a:chOff x="1270000" y="2806700"/>
              <a:chExt cx="3352800" cy="981075"/>
            </a:xfrm>
          </p:grpSpPr>
          <p:pic>
            <p:nvPicPr>
              <p:cNvPr id="1026" name="그림 40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268095" y="2806700"/>
                <a:ext cx="3353435" cy="981710"/>
              </a:xfrm>
              <a:prstGeom prst="rect"/>
              <a:noFill/>
            </p:spPr>
          </p:pic>
        </p:grpSp>
        <p:sp>
          <p:nvSpPr>
            <p:cNvPr id="1027" name="텍스트 상자 42"/>
            <p:cNvSpPr txBox="1">
              <a:spLocks/>
            </p:cNvSpPr>
            <p:nvPr/>
          </p:nvSpPr>
          <p:spPr>
            <a:xfrm rot="0">
              <a:off x="1277620" y="2968625"/>
              <a:ext cx="888365" cy="9804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00AACA"/>
                  </a:solidFill>
                  <a:latin typeface="Pretendard SemiBold" charset="0"/>
                  <a:cs typeface="Pretendard SemiBold" charset="0"/>
                </a:rPr>
                <a:t>01</a:t>
              </a:r>
              <a:endParaRPr lang="ko-KR" altLang="en-US" sz="3700">
                <a:solidFill>
                  <a:srgbClr val="00AACA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1028" name="텍스트 상자 43"/>
            <p:cNvSpPr txBox="1">
              <a:spLocks/>
            </p:cNvSpPr>
            <p:nvPr/>
          </p:nvSpPr>
          <p:spPr>
            <a:xfrm rot="0">
              <a:off x="1520825" y="3078480"/>
              <a:ext cx="3432175" cy="47752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버스 노선 검색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grpSp>
        <p:nvGrpSpPr>
          <p:cNvPr id="1029" name="그룹 49"/>
          <p:cNvGrpSpPr>
            <a:grpSpLocks/>
          </p:cNvGrpSpPr>
          <p:nvPr/>
        </p:nvGrpSpPr>
        <p:grpSpPr>
          <a:xfrm>
            <a:off x="1252855" y="6416675"/>
            <a:ext cx="3683635" cy="1160780"/>
            <a:chOff x="1252855" y="6416675"/>
            <a:chExt cx="3683635" cy="1160780"/>
          </a:xfrm>
        </p:grpSpPr>
        <p:grpSp>
          <p:nvGrpSpPr>
            <p:cNvPr id="1030" name="그룹 46"/>
            <p:cNvGrpSpPr>
              <a:grpSpLocks/>
            </p:cNvGrpSpPr>
            <p:nvPr/>
          </p:nvGrpSpPr>
          <p:grpSpPr>
            <a:xfrm>
              <a:off x="1252855" y="6416675"/>
              <a:ext cx="3352800" cy="981075"/>
              <a:chOff x="1252855" y="6416675"/>
              <a:chExt cx="3352800" cy="981075"/>
            </a:xfrm>
          </p:grpSpPr>
          <p:pic>
            <p:nvPicPr>
              <p:cNvPr id="1031" name="그림 45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252855" y="6416675"/>
                <a:ext cx="3353435" cy="981710"/>
              </a:xfrm>
              <a:prstGeom prst="rect"/>
              <a:noFill/>
            </p:spPr>
          </p:pic>
        </p:grpSp>
        <p:sp>
          <p:nvSpPr>
            <p:cNvPr id="1032" name="텍스트 상자 47"/>
            <p:cNvSpPr txBox="1">
              <a:spLocks/>
            </p:cNvSpPr>
            <p:nvPr/>
          </p:nvSpPr>
          <p:spPr>
            <a:xfrm rot="0">
              <a:off x="1261110" y="6578600"/>
              <a:ext cx="889635" cy="99949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en-US" sz="3700">
                  <a:solidFill>
                    <a:srgbClr val="18AAAA"/>
                  </a:solidFill>
                  <a:latin typeface="Pretendard SemiBold" charset="0"/>
                  <a:cs typeface="Pretendard SemiBold" charset="0"/>
                </a:rPr>
                <a:t>02</a:t>
              </a:r>
              <a:endParaRPr lang="ko-KR" altLang="en-US" sz="3700">
                <a:solidFill>
                  <a:srgbClr val="18AAAA"/>
                </a:solidFill>
                <a:latin typeface="Pretendard SemiBold" charset="0"/>
                <a:cs typeface="Pretendard SemiBold" charset="0"/>
              </a:endParaRPr>
            </a:p>
          </p:txBody>
        </p:sp>
        <p:sp>
          <p:nvSpPr>
            <p:cNvPr id="1033" name="텍스트 상자 48"/>
            <p:cNvSpPr txBox="1">
              <a:spLocks/>
            </p:cNvSpPr>
            <p:nvPr/>
          </p:nvSpPr>
          <p:spPr>
            <a:xfrm rot="0">
              <a:off x="1504950" y="6688455"/>
              <a:ext cx="3432175" cy="47752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sz="2500">
                  <a:solidFill>
                    <a:srgbClr val="444444"/>
                  </a:solidFill>
                  <a:latin typeface="Pretendard SemiBold" charset="0"/>
                  <a:cs typeface="Pretendard SemiBold" charset="0"/>
                </a:rPr>
                <a:t>버스 정류장 검색</a:t>
              </a:r>
              <a:endParaRPr lang="ko-KR" altLang="en-US" sz="2500">
                <a:solidFill>
                  <a:srgbClr val="444444"/>
                </a:solidFill>
                <a:latin typeface="Pretendard SemiBold" charset="0"/>
                <a:cs typeface="Pretendard SemiBold" charset="0"/>
              </a:endParaRPr>
            </a:p>
          </p:txBody>
        </p:sp>
      </p:grpSp>
      <p:sp>
        <p:nvSpPr>
          <p:cNvPr id="1034" name="텍스트 상자 2"/>
          <p:cNvSpPr txBox="1">
            <a:spLocks/>
          </p:cNvSpPr>
          <p:nvPr/>
        </p:nvSpPr>
        <p:spPr>
          <a:xfrm>
            <a:off x="1471930" y="312420"/>
            <a:ext cx="1150810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7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7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</a:t>
            </a:r>
            <a:r>
              <a:rPr lang="ko-KR" sz="4000" spc="-7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1</a:t>
            </a:r>
            <a:r>
              <a:rPr lang="en-US" sz="4000" spc="-7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. </a:t>
            </a:r>
            <a:r>
              <a:rPr lang="ko-KR" sz="4000" spc="-7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시스템 흐름도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785" y="-443865"/>
            <a:ext cx="16645890" cy="1824990"/>
            <a:chOff x="819785" y="-443865"/>
            <a:chExt cx="16645890" cy="1824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785" y="-443865"/>
              <a:ext cx="16645890" cy="1824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9730" y="-443865"/>
            <a:ext cx="4737100" cy="2321560"/>
            <a:chOff x="13079730" y="-443865"/>
            <a:chExt cx="4737100" cy="23215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9730" y="-443865"/>
              <a:ext cx="4737100" cy="23215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785" y="9537700"/>
            <a:ext cx="16645890" cy="13970"/>
            <a:chOff x="819785" y="9537700"/>
            <a:chExt cx="16645890" cy="13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785" y="9537700"/>
              <a:ext cx="16645890" cy="13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62710" y="9624695"/>
            <a:ext cx="4730750" cy="35687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00" dirty="0" smtClean="0">
                <a:solidFill>
                  <a:srgbClr val="444444"/>
                </a:solidFill>
                <a:latin typeface="Pretendard" pitchFamily="34" charset="0"/>
                <a:cs typeface="Pretendard" pitchFamily="34" charset="0"/>
              </a:rPr>
              <a:t>Simple Business Presentation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19785" y="9615805"/>
            <a:ext cx="978535" cy="3829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400" dirty="0" smtClean="0">
                <a:solidFill>
                  <a:srgbClr val="00aaca"/>
                </a:solidFill>
                <a:latin typeface="Pretendard SemiBold" pitchFamily="34" charset="0"/>
                <a:cs typeface="Pretendard SemiBold" pitchFamily="34" charset="0"/>
              </a:rPr>
              <a:t>20XX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34925" y="9615805"/>
            <a:ext cx="4730750" cy="3886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444444"/>
                </a:solidFill>
                <a:latin typeface="Pretendard Medium" pitchFamily="34" charset="0"/>
                <a:cs typeface="Pretendard Medium" pitchFamily="34" charset="0"/>
              </a:rPr>
              <a:t>MIRICOMPANY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5707360" y="9636125"/>
            <a:ext cx="421640" cy="206375"/>
            <a:chOff x="15707360" y="9636125"/>
            <a:chExt cx="421640" cy="206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7360" y="9636125"/>
              <a:ext cx="421640" cy="206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1381125"/>
            <a:ext cx="18272760" cy="8904605"/>
            <a:chOff x="0" y="1381125"/>
            <a:chExt cx="18272760" cy="8904605"/>
          </a:xfrm>
        </p:grpSpPr>
        <p:pic>
          <p:nvPicPr>
            <p:cNvPr id="18" name="Object 17" descr="C:/Users/admin/AppData/Roaming/PolarisOffice/ETemp/6652_20304792/image100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1381125"/>
              <a:ext cx="18273395" cy="8905240"/>
            </a:xfrm>
            <a:prstGeom prst="rect"/>
            <a:noFill/>
          </p:spPr>
        </p:pic>
      </p:grpSp>
      <p:grpSp>
        <p:nvGrpSpPr>
          <p:cNvPr id="1006" name="그룹 1006"/>
          <p:cNvGrpSpPr/>
          <p:nvPr/>
        </p:nvGrpSpPr>
        <p:grpSpPr>
          <a:xfrm>
            <a:off x="16565880" y="9537700"/>
            <a:ext cx="748030" cy="748030"/>
            <a:chOff x="16565880" y="9537700"/>
            <a:chExt cx="748030" cy="7480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65880" y="9537700"/>
              <a:ext cx="748030" cy="7480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98080" y="7874635"/>
            <a:ext cx="2703830" cy="932815"/>
            <a:chOff x="7498080" y="7874635"/>
            <a:chExt cx="2703830" cy="932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8080" y="7874635"/>
              <a:ext cx="2703830" cy="93281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085695" y="9447530"/>
            <a:ext cx="2742565" cy="5657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14</a:t>
            </a:r>
            <a:endParaRPr lang="en-US" dirty="0"/>
          </a:p>
        </p:txBody>
      </p:sp>
      <p:sp>
        <p:nvSpPr>
          <p:cNvPr id="1008" name="텍스트 상자 1"/>
          <p:cNvSpPr txBox="1">
            <a:spLocks/>
          </p:cNvSpPr>
          <p:nvPr/>
        </p:nvSpPr>
        <p:spPr>
          <a:xfrm rot="0">
            <a:off x="1471930" y="312420"/>
            <a:ext cx="11507470" cy="7080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 spc="-8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6</a:t>
            </a:r>
            <a:r>
              <a:rPr lang="en-US" sz="4000" spc="-80">
                <a:solidFill>
                  <a:srgbClr val="F2F3F6"/>
                </a:solidFill>
                <a:latin typeface="Pretendard SemiBold" charset="0"/>
                <a:cs typeface="Pretendard SemiBold" charset="0"/>
              </a:rPr>
              <a:t> - 2. 주요화면 - 버스 노선 검색</a:t>
            </a:r>
            <a:endParaRPr lang="ko-KR" altLang="en-US" sz="4000">
              <a:solidFill>
                <a:srgbClr val="F2F3F6"/>
              </a:solidFill>
              <a:latin typeface="Pretendard SemiBold" charset="0"/>
              <a:cs typeface="Pretendard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27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whgo12</cp:lastModifiedBy>
  <cp:version>9.104.165.50235</cp:version>
  <dcterms:modified xsi:type="dcterms:W3CDTF">2023-08-08T14:43:41Z</dcterms:modified>
</cp:coreProperties>
</file>